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handoutMasterIdLst>
    <p:handoutMasterId r:id="rId76"/>
  </p:handoutMasterIdLst>
  <p:sldIdLst>
    <p:sldId id="256" r:id="rId2"/>
    <p:sldId id="537" r:id="rId3"/>
    <p:sldId id="619" r:id="rId4"/>
    <p:sldId id="538" r:id="rId5"/>
    <p:sldId id="539" r:id="rId6"/>
    <p:sldId id="540" r:id="rId7"/>
    <p:sldId id="541" r:id="rId8"/>
    <p:sldId id="542" r:id="rId9"/>
    <p:sldId id="543" r:id="rId10"/>
    <p:sldId id="544" r:id="rId11"/>
    <p:sldId id="545" r:id="rId12"/>
    <p:sldId id="546" r:id="rId13"/>
    <p:sldId id="547" r:id="rId14"/>
    <p:sldId id="548" r:id="rId15"/>
    <p:sldId id="549" r:id="rId16"/>
    <p:sldId id="569" r:id="rId17"/>
    <p:sldId id="551" r:id="rId18"/>
    <p:sldId id="552" r:id="rId19"/>
    <p:sldId id="553" r:id="rId20"/>
    <p:sldId id="570" r:id="rId21"/>
    <p:sldId id="555" r:id="rId22"/>
    <p:sldId id="557" r:id="rId23"/>
    <p:sldId id="558" r:id="rId24"/>
    <p:sldId id="559" r:id="rId25"/>
    <p:sldId id="560" r:id="rId26"/>
    <p:sldId id="561" r:id="rId27"/>
    <p:sldId id="562" r:id="rId28"/>
    <p:sldId id="563" r:id="rId29"/>
    <p:sldId id="564" r:id="rId30"/>
    <p:sldId id="565" r:id="rId31"/>
    <p:sldId id="567" r:id="rId32"/>
    <p:sldId id="568" r:id="rId33"/>
    <p:sldId id="620" r:id="rId34"/>
    <p:sldId id="573" r:id="rId35"/>
    <p:sldId id="575" r:id="rId36"/>
    <p:sldId id="576" r:id="rId37"/>
    <p:sldId id="577" r:id="rId38"/>
    <p:sldId id="578" r:id="rId39"/>
    <p:sldId id="579" r:id="rId40"/>
    <p:sldId id="580" r:id="rId41"/>
    <p:sldId id="621" r:id="rId42"/>
    <p:sldId id="581" r:id="rId43"/>
    <p:sldId id="582" r:id="rId44"/>
    <p:sldId id="583" r:id="rId45"/>
    <p:sldId id="584" r:id="rId46"/>
    <p:sldId id="588" r:id="rId47"/>
    <p:sldId id="589" r:id="rId48"/>
    <p:sldId id="590" r:id="rId49"/>
    <p:sldId id="591" r:id="rId50"/>
    <p:sldId id="592" r:id="rId51"/>
    <p:sldId id="593" r:id="rId52"/>
    <p:sldId id="594" r:id="rId53"/>
    <p:sldId id="595" r:id="rId54"/>
    <p:sldId id="596" r:id="rId55"/>
    <p:sldId id="598" r:id="rId56"/>
    <p:sldId id="599" r:id="rId57"/>
    <p:sldId id="600" r:id="rId58"/>
    <p:sldId id="601" r:id="rId59"/>
    <p:sldId id="602" r:id="rId60"/>
    <p:sldId id="603" r:id="rId61"/>
    <p:sldId id="604" r:id="rId62"/>
    <p:sldId id="605" r:id="rId63"/>
    <p:sldId id="606" r:id="rId64"/>
    <p:sldId id="610" r:id="rId65"/>
    <p:sldId id="611" r:id="rId66"/>
    <p:sldId id="612" r:id="rId67"/>
    <p:sldId id="613" r:id="rId68"/>
    <p:sldId id="615" r:id="rId69"/>
    <p:sldId id="616" r:id="rId70"/>
    <p:sldId id="617" r:id="rId71"/>
    <p:sldId id="618" r:id="rId72"/>
    <p:sldId id="623" r:id="rId73"/>
    <p:sldId id="622" r:id="rId74"/>
  </p:sldIdLst>
  <p:sldSz cx="9144000" cy="6858000" type="screen4x3"/>
  <p:notesSz cx="6813550" cy="9948863"/>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4">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4BB"/>
    <a:srgbClr val="73ACFF"/>
    <a:srgbClr val="0033CC"/>
    <a:srgbClr val="FF00FF"/>
    <a:srgbClr val="06011D"/>
    <a:srgbClr val="3D03CD"/>
    <a:srgbClr val="2B06CA"/>
    <a:srgbClr val="ADADAD"/>
    <a:srgbClr val="9933FF"/>
    <a:srgbClr val="C7CD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47" autoAdjust="0"/>
    <p:restoredTop sz="79557" autoAdjust="0"/>
  </p:normalViewPr>
  <p:slideViewPr>
    <p:cSldViewPr>
      <p:cViewPr varScale="1">
        <p:scale>
          <a:sx n="48" d="100"/>
          <a:sy n="48" d="100"/>
        </p:scale>
        <p:origin x="73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7" d="100"/>
          <a:sy n="47" d="100"/>
        </p:scale>
        <p:origin x="2792" y="60"/>
      </p:cViewPr>
      <p:guideLst>
        <p:guide orient="horz" pos="3134"/>
        <p:guide pos="214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52538" cy="497443"/>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ea typeface="+mn-ea"/>
              </a:defRPr>
            </a:lvl1pPr>
          </a:lstStyle>
          <a:p>
            <a:pPr>
              <a:defRPr/>
            </a:pPr>
            <a:endParaRPr lang="zh-CN" altLang="en-US"/>
          </a:p>
        </p:txBody>
      </p:sp>
      <p:sp>
        <p:nvSpPr>
          <p:cNvPr id="70659" name="Rectangle 3"/>
          <p:cNvSpPr>
            <a:spLocks noGrp="1" noChangeArrowheads="1"/>
          </p:cNvSpPr>
          <p:nvPr>
            <p:ph type="dt" sz="quarter" idx="1"/>
          </p:nvPr>
        </p:nvSpPr>
        <p:spPr bwMode="auto">
          <a:xfrm>
            <a:off x="3859435" y="0"/>
            <a:ext cx="2952538" cy="497443"/>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ea typeface="+mn-ea"/>
              </a:defRPr>
            </a:lvl1pPr>
          </a:lstStyle>
          <a:p>
            <a:pPr>
              <a:defRPr/>
            </a:pPr>
            <a:fld id="{135D5AA4-CD3C-4C23-9314-68AC690BD86F}" type="datetimeFigureOut">
              <a:rPr lang="zh-CN" altLang="en-US"/>
              <a:t>2020/11/18</a:t>
            </a:fld>
            <a:endParaRPr lang="en-US" altLang="zh-CN"/>
          </a:p>
        </p:txBody>
      </p:sp>
      <p:sp>
        <p:nvSpPr>
          <p:cNvPr id="70660" name="Rectangle 4"/>
          <p:cNvSpPr>
            <a:spLocks noGrp="1" noChangeArrowheads="1"/>
          </p:cNvSpPr>
          <p:nvPr>
            <p:ph type="ftr" sz="quarter" idx="2"/>
          </p:nvPr>
        </p:nvSpPr>
        <p:spPr bwMode="auto">
          <a:xfrm>
            <a:off x="0" y="9449693"/>
            <a:ext cx="2952538" cy="497443"/>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ea typeface="+mn-ea"/>
              </a:defRPr>
            </a:lvl1pPr>
          </a:lstStyle>
          <a:p>
            <a:pPr>
              <a:defRPr/>
            </a:pPr>
            <a:endParaRPr lang="en-US" altLang="zh-CN"/>
          </a:p>
        </p:txBody>
      </p:sp>
      <p:sp>
        <p:nvSpPr>
          <p:cNvPr id="70661" name="Rectangle 5"/>
          <p:cNvSpPr>
            <a:spLocks noGrp="1" noChangeArrowheads="1"/>
          </p:cNvSpPr>
          <p:nvPr>
            <p:ph type="sldNum" sz="quarter" idx="3"/>
          </p:nvPr>
        </p:nvSpPr>
        <p:spPr bwMode="auto">
          <a:xfrm>
            <a:off x="3859435" y="9449693"/>
            <a:ext cx="2952538" cy="497443"/>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a:ea typeface="+mn-ea"/>
              </a:defRPr>
            </a:lvl1pPr>
          </a:lstStyle>
          <a:p>
            <a:pPr>
              <a:defRPr/>
            </a:pPr>
            <a:fld id="{88F1C65C-26E7-4A70-8B7E-97C741D53274}"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52538" cy="497443"/>
          </a:xfrm>
          <a:prstGeom prst="rect">
            <a:avLst/>
          </a:prstGeom>
          <a:noFill/>
          <a:ln w="9525">
            <a:noFill/>
            <a:miter lim="800000"/>
          </a:ln>
          <a:effectLst/>
        </p:spPr>
        <p:txBody>
          <a:bodyPr vert="horz" wrap="square" lIns="91440" tIns="45720" rIns="91440" bIns="45720" numCol="1" anchor="t" anchorCtr="0" compatLnSpc="1"/>
          <a:lstStyle>
            <a:lvl1pPr>
              <a:defRPr sz="1200" b="0">
                <a:ea typeface="+mn-ea"/>
              </a:defRPr>
            </a:lvl1pPr>
          </a:lstStyle>
          <a:p>
            <a:pPr>
              <a:defRPr/>
            </a:pPr>
            <a:endParaRPr lang="zh-CN" altLang="en-US"/>
          </a:p>
        </p:txBody>
      </p:sp>
      <p:sp>
        <p:nvSpPr>
          <p:cNvPr id="32771" name="Rectangle 3"/>
          <p:cNvSpPr>
            <a:spLocks noGrp="1" noChangeArrowheads="1"/>
          </p:cNvSpPr>
          <p:nvPr>
            <p:ph type="dt" idx="1"/>
          </p:nvPr>
        </p:nvSpPr>
        <p:spPr bwMode="auto">
          <a:xfrm>
            <a:off x="3859435" y="0"/>
            <a:ext cx="2952538" cy="497443"/>
          </a:xfrm>
          <a:prstGeom prst="rect">
            <a:avLst/>
          </a:prstGeom>
          <a:noFill/>
          <a:ln w="9525">
            <a:noFill/>
            <a:miter lim="800000"/>
          </a:ln>
          <a:effectLst/>
        </p:spPr>
        <p:txBody>
          <a:bodyPr vert="horz" wrap="square" lIns="91440" tIns="45720" rIns="91440" bIns="45720" numCol="1" anchor="t" anchorCtr="0" compatLnSpc="1"/>
          <a:lstStyle>
            <a:lvl1pPr algn="r">
              <a:defRPr sz="1200" b="0">
                <a:ea typeface="+mn-ea"/>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20750" y="746125"/>
            <a:ext cx="4972050" cy="3730625"/>
          </a:xfrm>
          <a:prstGeom prst="rect">
            <a:avLst/>
          </a:prstGeom>
          <a:noFill/>
          <a:ln w="9525">
            <a:solidFill>
              <a:srgbClr val="000000"/>
            </a:solidFill>
            <a:miter lim="800000"/>
          </a:ln>
        </p:spPr>
      </p:sp>
      <p:sp>
        <p:nvSpPr>
          <p:cNvPr id="32773" name="Rectangle 5"/>
          <p:cNvSpPr>
            <a:spLocks noGrp="1" noChangeArrowheads="1"/>
          </p:cNvSpPr>
          <p:nvPr>
            <p:ph type="body" sz="quarter" idx="3"/>
          </p:nvPr>
        </p:nvSpPr>
        <p:spPr bwMode="auto">
          <a:xfrm>
            <a:off x="681355" y="4725710"/>
            <a:ext cx="5450840" cy="4476988"/>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2774" name="Rectangle 6"/>
          <p:cNvSpPr>
            <a:spLocks noGrp="1" noChangeArrowheads="1"/>
          </p:cNvSpPr>
          <p:nvPr>
            <p:ph type="ftr" sz="quarter" idx="4"/>
          </p:nvPr>
        </p:nvSpPr>
        <p:spPr bwMode="auto">
          <a:xfrm>
            <a:off x="0" y="9449693"/>
            <a:ext cx="2952538" cy="497443"/>
          </a:xfrm>
          <a:prstGeom prst="rect">
            <a:avLst/>
          </a:prstGeom>
          <a:noFill/>
          <a:ln w="9525">
            <a:noFill/>
            <a:miter lim="800000"/>
          </a:ln>
          <a:effectLst/>
        </p:spPr>
        <p:txBody>
          <a:bodyPr vert="horz" wrap="square" lIns="91440" tIns="45720" rIns="91440" bIns="45720" numCol="1" anchor="b" anchorCtr="0" compatLnSpc="1"/>
          <a:lstStyle>
            <a:lvl1pPr>
              <a:defRPr sz="1200" b="0">
                <a:ea typeface="+mn-ea"/>
              </a:defRPr>
            </a:lvl1pPr>
          </a:lstStyle>
          <a:p>
            <a:pPr>
              <a:defRPr/>
            </a:pPr>
            <a:endParaRPr lang="en-US" altLang="zh-CN"/>
          </a:p>
        </p:txBody>
      </p:sp>
      <p:sp>
        <p:nvSpPr>
          <p:cNvPr id="32775" name="Rectangle 7"/>
          <p:cNvSpPr>
            <a:spLocks noGrp="1" noChangeArrowheads="1"/>
          </p:cNvSpPr>
          <p:nvPr>
            <p:ph type="sldNum" sz="quarter" idx="5"/>
          </p:nvPr>
        </p:nvSpPr>
        <p:spPr bwMode="auto">
          <a:xfrm>
            <a:off x="3859435" y="9449693"/>
            <a:ext cx="2952538" cy="497443"/>
          </a:xfrm>
          <a:prstGeom prst="rect">
            <a:avLst/>
          </a:prstGeom>
          <a:noFill/>
          <a:ln w="9525">
            <a:noFill/>
            <a:miter lim="800000"/>
          </a:ln>
          <a:effectLst/>
        </p:spPr>
        <p:txBody>
          <a:bodyPr vert="horz" wrap="square" lIns="91440" tIns="45720" rIns="91440" bIns="45720" numCol="1" anchor="b" anchorCtr="0" compatLnSpc="1"/>
          <a:lstStyle>
            <a:lvl1pPr algn="r">
              <a:defRPr sz="1200" b="0">
                <a:ea typeface="+mn-ea"/>
              </a:defRPr>
            </a:lvl1pPr>
          </a:lstStyle>
          <a:p>
            <a:pPr>
              <a:defRPr/>
            </a:pPr>
            <a:fld id="{6681C858-E19B-4A3A-9FBD-496AD94C5CFB}"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a:t>
            </a:fld>
            <a:endParaRPr lang="en-US" altLang="zh-CN"/>
          </a:p>
        </p:txBody>
      </p:sp>
    </p:spTree>
    <p:extLst>
      <p:ext uri="{BB962C8B-B14F-4D97-AF65-F5344CB8AC3E}">
        <p14:creationId xmlns:p14="http://schemas.microsoft.com/office/powerpoint/2010/main" val="15600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一张狗的图片和它对应的标签，我们想知道图像的哪一些像素对分类的结果影响最大。遮挡是一个方法，显著图从另一个角度来解决这个问题。方法是计算分类得分相对于图像像素的梯度，这将告诉我们在一阶近似意义上对于输入图片的每个像素如果我们进行小小的扰动，那么相应分类的分值会有多大的变化。可以看到基本上找出了小狗的轮廓。</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16</a:t>
            </a:fld>
            <a:endParaRPr lang="en-US" altLang="zh-CN"/>
          </a:p>
        </p:txBody>
      </p:sp>
    </p:spTree>
    <p:extLst>
      <p:ext uri="{BB962C8B-B14F-4D97-AF65-F5344CB8AC3E}">
        <p14:creationId xmlns:p14="http://schemas.microsoft.com/office/powerpoint/2010/main" val="63639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Arial" panose="020B0604020202020204" pitchFamily="34" charset="0"/>
                <a:ea typeface="+mn-ea"/>
                <a:cs typeface="+mn-cs"/>
              </a:rPr>
              <a:t>GrabCut</a:t>
            </a:r>
            <a:r>
              <a:rPr lang="zh-CN" altLang="en-US" sz="1200" b="0" i="0" kern="1200" dirty="0">
                <a:solidFill>
                  <a:schemeClr val="tx1"/>
                </a:solidFill>
                <a:effectLst/>
                <a:latin typeface="Arial" panose="020B0604020202020204" pitchFamily="34" charset="0"/>
                <a:ea typeface="+mn-ea"/>
                <a:cs typeface="+mn-cs"/>
              </a:rPr>
              <a:t>是一种分割算法，当将其与显著图结合起来时，我们可以细分出图像中的对象。</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18</a:t>
            </a:fld>
            <a:endParaRPr lang="en-US" altLang="zh-CN"/>
          </a:p>
        </p:txBody>
      </p:sp>
    </p:spTree>
    <p:extLst>
      <p:ext uri="{BB962C8B-B14F-4D97-AF65-F5344CB8AC3E}">
        <p14:creationId xmlns:p14="http://schemas.microsoft.com/office/powerpoint/2010/main" val="60039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引导式反向传播计算的梯度可视化和最大激活块进行对比，发现这两者的表现很相似。下图左边是最大激活块，每一行代表一个神经元，右侧是该神经元计算得到的对原始像素的引导式反向传播梯度。以第一行为例，最大激活该神经元的图像块都是一些圆形的区域，这表明该神经元可能在寻找蓝色圆形状物体，然后观察右边，发现的确是圆形区域的像素会影响的神经元的值。</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21</a:t>
            </a:fld>
            <a:endParaRPr lang="en-US" altLang="zh-CN"/>
          </a:p>
        </p:txBody>
      </p:sp>
    </p:spTree>
    <p:extLst>
      <p:ext uri="{BB962C8B-B14F-4D97-AF65-F5344CB8AC3E}">
        <p14:creationId xmlns:p14="http://schemas.microsoft.com/office/powerpoint/2010/main" val="341568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导式反向传播会寻找与神经元联系在一起的图像区域，另一种方法是梯度上升，合成一张使神经元最大激活或分类值最大的图片。我们在训练神经网络时用梯度下降来使损失最小，现在我们要修正训练的卷积神经网络的权值，并且在图像的像素上执行梯度上升来合成图像，即最大化某些中间神经元和类的分值来改变像素值。</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22</a:t>
            </a:fld>
            <a:endParaRPr lang="en-US" altLang="zh-CN"/>
          </a:p>
        </p:txBody>
      </p:sp>
    </p:spTree>
    <p:extLst>
      <p:ext uri="{BB962C8B-B14F-4D97-AF65-F5344CB8AC3E}">
        <p14:creationId xmlns:p14="http://schemas.microsoft.com/office/powerpoint/2010/main" val="73040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在执行梯度上升过程中，我们会输入一张所有像素为</a:t>
            </a:r>
            <a:r>
              <a:rPr lang="en-US" altLang="zh-CN" dirty="0"/>
              <a:t>0</a:t>
            </a:r>
            <a:r>
              <a:rPr lang="zh-CN" altLang="en-US" dirty="0"/>
              <a:t>或者高斯分布的初始图片，训练过程神经网络中的权重保持不变，计算神经元的值或这个类的分值相对于像素的梯度，使用梯度上升改变一些图像的像素使这个分值最大化。同时，我们还需要正则项来阻止我们生成的图像过拟合。生成的图像应具备两个属性：一是最大程度地激活分类得分或神经元的值，二是生成的图像看起来自然。</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23</a:t>
            </a:fld>
            <a:endParaRPr lang="en-US" altLang="zh-CN"/>
          </a:p>
        </p:txBody>
      </p:sp>
    </p:spTree>
    <p:extLst>
      <p:ext uri="{BB962C8B-B14F-4D97-AF65-F5344CB8AC3E}">
        <p14:creationId xmlns:p14="http://schemas.microsoft.com/office/powerpoint/2010/main" val="1968345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一个非常普通的图像正则化想法是惩罚生成图像的</a:t>
            </a:r>
            <a:r>
              <a:rPr lang="en-US" altLang="zh-CN" sz="1200" b="0" i="0" kern="1200" dirty="0">
                <a:solidFill>
                  <a:schemeClr val="tx1"/>
                </a:solidFill>
                <a:effectLst/>
                <a:latin typeface="Arial" panose="020B0604020202020204" pitchFamily="34" charset="0"/>
                <a:ea typeface="+mn-ea"/>
                <a:cs typeface="+mn-cs"/>
              </a:rPr>
              <a:t>L2</a:t>
            </a:r>
            <a:r>
              <a:rPr lang="zh-CN" altLang="en-US" sz="1200" b="0" i="0" kern="1200" dirty="0">
                <a:solidFill>
                  <a:schemeClr val="tx1"/>
                </a:solidFill>
                <a:effectLst/>
                <a:latin typeface="Arial" panose="020B0604020202020204" pitchFamily="34" charset="0"/>
                <a:ea typeface="+mn-ea"/>
                <a:cs typeface="+mn-cs"/>
              </a:rPr>
              <a:t>范数。</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24</a:t>
            </a:fld>
            <a:endParaRPr lang="en-US" altLang="zh-CN"/>
          </a:p>
        </p:txBody>
      </p:sp>
    </p:spTree>
    <p:extLst>
      <p:ext uri="{BB962C8B-B14F-4D97-AF65-F5344CB8AC3E}">
        <p14:creationId xmlns:p14="http://schemas.microsoft.com/office/powerpoint/2010/main" val="420822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除了</a:t>
            </a:r>
            <a:r>
              <a:rPr lang="en-US" altLang="zh-CN" sz="1200" b="0" i="0" kern="1200" dirty="0">
                <a:solidFill>
                  <a:schemeClr val="tx1"/>
                </a:solidFill>
                <a:effectLst/>
                <a:latin typeface="Arial" panose="020B0604020202020204" pitchFamily="34" charset="0"/>
                <a:ea typeface="+mn-ea"/>
                <a:cs typeface="+mn-cs"/>
              </a:rPr>
              <a:t>L2</a:t>
            </a:r>
            <a:r>
              <a:rPr lang="zh-CN" altLang="en-US" sz="1200" b="0" i="0" kern="1200" dirty="0">
                <a:solidFill>
                  <a:schemeClr val="tx1"/>
                </a:solidFill>
                <a:effectLst/>
                <a:latin typeface="Arial" panose="020B0604020202020204" pitchFamily="34" charset="0"/>
                <a:ea typeface="+mn-ea"/>
                <a:cs typeface="+mn-cs"/>
              </a:rPr>
              <a:t>范数约束外，我们还可以定期在优化过程中对图像进行高斯模糊处理，同时也将一些低梯度的小的像素值置</a:t>
            </a:r>
            <a:r>
              <a:rPr lang="en-US" altLang="zh-CN" sz="1200" b="0" i="0" kern="1200" dirty="0">
                <a:solidFill>
                  <a:schemeClr val="tx1"/>
                </a:solidFill>
                <a:effectLst/>
                <a:latin typeface="Arial" panose="020B0604020202020204" pitchFamily="34" charset="0"/>
                <a:ea typeface="+mn-ea"/>
                <a:cs typeface="+mn-cs"/>
              </a:rPr>
              <a:t>0</a:t>
            </a:r>
            <a:r>
              <a:rPr lang="zh-CN" altLang="en-US" sz="1200" b="0" i="0" kern="1200" dirty="0">
                <a:solidFill>
                  <a:schemeClr val="tx1"/>
                </a:solidFill>
                <a:effectLst/>
                <a:latin typeface="Arial" panose="020B0604020202020204" pitchFamily="34" charset="0"/>
                <a:ea typeface="+mn-ea"/>
                <a:cs typeface="+mn-cs"/>
              </a:rPr>
              <a:t>。这是一种投影梯度上升算法，定期投影具备良好属性的生成图像到更好的图像集中。例如，进行高斯模糊处理后，图像获得特殊的平滑性，更容易获得清晰的图像。</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25</a:t>
            </a:fld>
            <a:endParaRPr lang="en-US" altLang="zh-CN"/>
          </a:p>
        </p:txBody>
      </p:sp>
    </p:spTree>
    <p:extLst>
      <p:ext uri="{BB962C8B-B14F-4D97-AF65-F5344CB8AC3E}">
        <p14:creationId xmlns:p14="http://schemas.microsoft.com/office/powerpoint/2010/main" val="2301578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现在我们可以不仅对类的最后分数值执行梯度上升，也可以对中间神经元。例如，我们可以最大化某个中间层的其中一个神经元的分数值。</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26</a:t>
            </a:fld>
            <a:endParaRPr lang="en-US" altLang="zh-CN"/>
          </a:p>
        </p:txBody>
      </p:sp>
    </p:spTree>
    <p:extLst>
      <p:ext uri="{BB962C8B-B14F-4D97-AF65-F5344CB8AC3E}">
        <p14:creationId xmlns:p14="http://schemas.microsoft.com/office/powerpoint/2010/main" val="279069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如果我们不完全让机器自动生成图片，而是增加一些多实例的先验信息，能获得更好的效果。</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27</a:t>
            </a:fld>
            <a:endParaRPr lang="en-US" altLang="zh-CN"/>
          </a:p>
        </p:txBody>
      </p:sp>
    </p:spTree>
    <p:extLst>
      <p:ext uri="{BB962C8B-B14F-4D97-AF65-F5344CB8AC3E}">
        <p14:creationId xmlns:p14="http://schemas.microsoft.com/office/powerpoint/2010/main" val="2358310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梯度上升能够得到非常有特征的图片。</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28</a:t>
            </a:fld>
            <a:endParaRPr lang="en-US" altLang="zh-CN"/>
          </a:p>
        </p:txBody>
      </p:sp>
    </p:spTree>
    <p:extLst>
      <p:ext uri="{BB962C8B-B14F-4D97-AF65-F5344CB8AC3E}">
        <p14:creationId xmlns:p14="http://schemas.microsoft.com/office/powerpoint/2010/main" val="2214460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mn-ea"/>
                <a:cs typeface="Times New Roman" panose="02020603050405020304" pitchFamily="18" charset="0"/>
              </a:rPr>
              <a:t>第一个卷积层相对比较简单，可以把第一层的所有卷积核可视化来描述卷积层在原始图像上寻找什么。之所以可视化卷积核，是因为卷积就是卷积核与图像区域做内积的结果，当图像上的区域和卷积核很相似时，卷积结果就会最大化。所以可以利用可视化卷积核来观察卷积层在图像上寻找什么。</a:t>
            </a:r>
            <a:endParaRPr lang="en-US" altLang="zh-CN" dirty="0">
              <a:latin typeface="Times New Roman" panose="02020603050405020304" pitchFamily="18" charset="0"/>
              <a:ea typeface="+mn-ea"/>
              <a:cs typeface="Times New Roman" panose="02020603050405020304" pitchFamily="18" charset="0"/>
            </a:endParaRPr>
          </a:p>
          <a:p>
            <a:r>
              <a:rPr lang="zh-CN" altLang="en-US" sz="1200" b="0" i="0" kern="1200" dirty="0">
                <a:solidFill>
                  <a:schemeClr val="tx1"/>
                </a:solidFill>
                <a:effectLst/>
                <a:latin typeface="Times New Roman" panose="02020603050405020304" pitchFamily="18" charset="0"/>
                <a:ea typeface="+mn-ea"/>
                <a:cs typeface="Times New Roman" panose="02020603050405020304" pitchFamily="18" charset="0"/>
              </a:rPr>
              <a:t>可以看到，不论是什么网络结构也不论是什么任务，第一层似乎都在寻找有向边和相反的颜色。</a:t>
            </a:r>
            <a:endParaRPr lang="zh-CN" altLang="en-US" dirty="0">
              <a:latin typeface="Times New Roman" panose="020206030504050203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6</a:t>
            </a:fld>
            <a:endParaRPr lang="en-US" altLang="zh-CN"/>
          </a:p>
        </p:txBody>
      </p:sp>
    </p:spTree>
    <p:extLst>
      <p:ext uri="{BB962C8B-B14F-4D97-AF65-F5344CB8AC3E}">
        <p14:creationId xmlns:p14="http://schemas.microsoft.com/office/powerpoint/2010/main" val="102622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原理见第</a:t>
            </a:r>
            <a:r>
              <a:rPr lang="en-US" altLang="zh-CN" dirty="0"/>
              <a:t>16</a:t>
            </a:r>
            <a:r>
              <a:rPr lang="zh-CN" altLang="en-US" dirty="0"/>
              <a:t>讲</a:t>
            </a:r>
            <a:r>
              <a:rPr lang="en-US" altLang="zh-CN" dirty="0"/>
              <a:t>Adversarial Examples and Adversarial Training</a:t>
            </a:r>
            <a:r>
              <a:rPr lang="zh-CN" altLang="en-US" dirty="0"/>
              <a:t>。</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31</a:t>
            </a:fld>
            <a:endParaRPr lang="en-US" altLang="zh-CN"/>
          </a:p>
        </p:txBody>
      </p:sp>
    </p:spTree>
    <p:extLst>
      <p:ext uri="{BB962C8B-B14F-4D97-AF65-F5344CB8AC3E}">
        <p14:creationId xmlns:p14="http://schemas.microsoft.com/office/powerpoint/2010/main" val="3378973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对于以上步骤的解释：试图放大神经网络在这张图像中检测到的特征，无论那一层上存在什么样的特征，我们设置梯度等于特征值，以使神经网络放大它在图像中所检测到的特征。</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34</a:t>
            </a:fld>
            <a:endParaRPr lang="en-US" altLang="zh-CN"/>
          </a:p>
        </p:txBody>
      </p:sp>
    </p:spTree>
    <p:extLst>
      <p:ext uri="{BB962C8B-B14F-4D97-AF65-F5344CB8AC3E}">
        <p14:creationId xmlns:p14="http://schemas.microsoft.com/office/powerpoint/2010/main" val="430759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随着图像在神经网络中层数的上升，可能会丢失图像真实像素的低层次信息，并且会试图保留图像的更多语义信息</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43</a:t>
            </a:fld>
            <a:endParaRPr lang="en-US" altLang="zh-CN"/>
          </a:p>
        </p:txBody>
      </p:sp>
    </p:spTree>
    <p:extLst>
      <p:ext uri="{BB962C8B-B14F-4D97-AF65-F5344CB8AC3E}">
        <p14:creationId xmlns:p14="http://schemas.microsoft.com/office/powerpoint/2010/main" val="970657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上述非神经网络方法对于简单纹理生成效果很好，但是当纹理较为复杂时，可能会行不通。</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45</a:t>
            </a:fld>
            <a:endParaRPr lang="en-US" altLang="zh-CN"/>
          </a:p>
        </p:txBody>
      </p:sp>
    </p:spTree>
    <p:extLst>
      <p:ext uri="{BB962C8B-B14F-4D97-AF65-F5344CB8AC3E}">
        <p14:creationId xmlns:p14="http://schemas.microsoft.com/office/powerpoint/2010/main" val="3862862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fontAlgn="base">
              <a:spcBef>
                <a:spcPct val="0"/>
              </a:spcBef>
              <a:spcAft>
                <a:spcPct val="0"/>
              </a:spcAft>
            </a:pPr>
            <a:r>
              <a:rPr lang="zh-CN" altLang="en-US" b="0" kern="1200" dirty="0">
                <a:solidFill>
                  <a:schemeClr val="tx1"/>
                </a:solidFill>
                <a:latin typeface="Times New Roman" panose="02020603050405020304" pitchFamily="18" charset="0"/>
                <a:ea typeface="+mn-ea"/>
                <a:cs typeface="Times New Roman" panose="02020603050405020304" pitchFamily="18" charset="0"/>
              </a:rPr>
              <a:t>随着深度学习的发展，纹理合成有了更好的解决方案。</a:t>
            </a:r>
            <a:endParaRPr lang="en-US" altLang="zh-CN" b="0" kern="1200" dirty="0">
              <a:solidFill>
                <a:schemeClr val="tx1"/>
              </a:solidFill>
              <a:latin typeface="Times New Roman" panose="02020603050405020304" pitchFamily="18" charset="0"/>
              <a:ea typeface="+mn-ea"/>
              <a:cs typeface="Times New Roman" panose="02020603050405020304" pitchFamily="18" charset="0"/>
            </a:endParaRPr>
          </a:p>
          <a:p>
            <a:pPr algn="just" rtl="0" fontAlgn="base">
              <a:spcBef>
                <a:spcPct val="0"/>
              </a:spcBef>
              <a:spcAft>
                <a:spcPct val="0"/>
              </a:spcAft>
            </a:pPr>
            <a:r>
              <a:rPr lang="zh-CN" altLang="en-US" b="0" kern="1200" dirty="0">
                <a:solidFill>
                  <a:schemeClr val="tx1"/>
                </a:solidFill>
                <a:latin typeface="Times New Roman" panose="02020603050405020304" pitchFamily="18" charset="0"/>
                <a:ea typeface="+mn-ea"/>
                <a:cs typeface="Times New Roman" panose="02020603050405020304" pitchFamily="18" charset="0"/>
              </a:rPr>
              <a:t>将一张图片传入一个已经训练好的</a:t>
            </a:r>
            <a:r>
              <a:rPr lang="en-US" altLang="zh-CN" b="0" kern="1200" dirty="0">
                <a:solidFill>
                  <a:schemeClr val="tx1"/>
                </a:solidFill>
                <a:latin typeface="Times New Roman" panose="02020603050405020304" pitchFamily="18" charset="0"/>
                <a:ea typeface="+mn-ea"/>
                <a:cs typeface="Times New Roman" panose="02020603050405020304" pitchFamily="18" charset="0"/>
              </a:rPr>
              <a:t>CNN</a:t>
            </a:r>
            <a:r>
              <a:rPr lang="zh-CN" altLang="en-US" b="0" kern="1200" dirty="0">
                <a:solidFill>
                  <a:schemeClr val="tx1"/>
                </a:solidFill>
                <a:latin typeface="Times New Roman" panose="02020603050405020304" pitchFamily="18" charset="0"/>
                <a:ea typeface="+mn-ea"/>
                <a:cs typeface="Times New Roman" panose="02020603050405020304" pitchFamily="18" charset="0"/>
              </a:rPr>
              <a:t>，选定其中一层特征图，其大小是</a:t>
            </a:r>
            <a:r>
              <a:rPr lang="en-US" altLang="zh-CN" b="0" kern="1200" dirty="0">
                <a:solidFill>
                  <a:schemeClr val="tx1"/>
                </a:solidFill>
                <a:latin typeface="Times New Roman" panose="02020603050405020304" pitchFamily="18" charset="0"/>
                <a:ea typeface="+mn-ea"/>
                <a:cs typeface="Times New Roman" panose="02020603050405020304" pitchFamily="18" charset="0"/>
              </a:rPr>
              <a:t>C x H x W</a:t>
            </a:r>
            <a:r>
              <a:rPr lang="zh-CN" altLang="en-US" b="0" kern="1200" dirty="0">
                <a:solidFill>
                  <a:schemeClr val="tx1"/>
                </a:solidFill>
                <a:latin typeface="Times New Roman" panose="02020603050405020304" pitchFamily="18" charset="0"/>
                <a:ea typeface="+mn-ea"/>
                <a:cs typeface="Times New Roman" panose="02020603050405020304" pitchFamily="18" charset="0"/>
              </a:rPr>
              <a:t>，可以看做是</a:t>
            </a:r>
            <a:r>
              <a:rPr lang="en-US" altLang="zh-CN" b="0" kern="1200" dirty="0">
                <a:solidFill>
                  <a:schemeClr val="tx1"/>
                </a:solidFill>
                <a:latin typeface="Times New Roman" panose="02020603050405020304" pitchFamily="18" charset="0"/>
                <a:ea typeface="+mn-ea"/>
                <a:cs typeface="Times New Roman" panose="02020603050405020304" pitchFamily="18" charset="0"/>
              </a:rPr>
              <a:t>H x W</a:t>
            </a:r>
            <a:r>
              <a:rPr lang="zh-CN" altLang="en-US" b="0" kern="1200" dirty="0">
                <a:solidFill>
                  <a:schemeClr val="tx1"/>
                </a:solidFill>
                <a:latin typeface="Times New Roman" panose="02020603050405020304" pitchFamily="18" charset="0"/>
                <a:ea typeface="+mn-ea"/>
                <a:cs typeface="Times New Roman" panose="02020603050405020304" pitchFamily="18" charset="0"/>
              </a:rPr>
              <a:t>个</a:t>
            </a:r>
            <a:r>
              <a:rPr lang="en-US" altLang="zh-CN" b="0" kern="1200" dirty="0">
                <a:solidFill>
                  <a:schemeClr val="tx1"/>
                </a:solidFill>
                <a:latin typeface="Times New Roman" panose="02020603050405020304" pitchFamily="18" charset="0"/>
                <a:ea typeface="+mn-ea"/>
                <a:cs typeface="Times New Roman" panose="02020603050405020304" pitchFamily="18" charset="0"/>
              </a:rPr>
              <a:t>C</a:t>
            </a:r>
            <a:r>
              <a:rPr lang="zh-CN" altLang="en-US" b="0" kern="1200" dirty="0">
                <a:solidFill>
                  <a:schemeClr val="tx1"/>
                </a:solidFill>
                <a:latin typeface="Times New Roman" panose="02020603050405020304" pitchFamily="18" charset="0"/>
                <a:ea typeface="+mn-ea"/>
                <a:cs typeface="Times New Roman" panose="02020603050405020304" pitchFamily="18" charset="0"/>
              </a:rPr>
              <a:t>维向量。从这个特征图中任意选取两个</a:t>
            </a:r>
            <a:r>
              <a:rPr lang="en-US" altLang="zh-CN" b="0" kern="1200" dirty="0">
                <a:solidFill>
                  <a:schemeClr val="tx1"/>
                </a:solidFill>
                <a:latin typeface="Times New Roman" panose="02020603050405020304" pitchFamily="18" charset="0"/>
                <a:ea typeface="+mn-ea"/>
                <a:cs typeface="Times New Roman" panose="02020603050405020304" pitchFamily="18" charset="0"/>
              </a:rPr>
              <a:t>C</a:t>
            </a:r>
            <a:r>
              <a:rPr lang="zh-CN" altLang="en-US" b="0" kern="1200" dirty="0">
                <a:solidFill>
                  <a:schemeClr val="tx1"/>
                </a:solidFill>
                <a:latin typeface="Times New Roman" panose="02020603050405020304" pitchFamily="18" charset="0"/>
                <a:ea typeface="+mn-ea"/>
                <a:cs typeface="Times New Roman" panose="02020603050405020304" pitchFamily="18" charset="0"/>
              </a:rPr>
              <a:t>维向量，做矩阵乘法可以得到一个</a:t>
            </a:r>
            <a:r>
              <a:rPr lang="en-US" altLang="zh-CN" b="0" kern="1200" dirty="0">
                <a:solidFill>
                  <a:schemeClr val="tx1"/>
                </a:solidFill>
                <a:latin typeface="Times New Roman" panose="02020603050405020304" pitchFamily="18" charset="0"/>
                <a:ea typeface="+mn-ea"/>
                <a:cs typeface="Times New Roman" panose="02020603050405020304" pitchFamily="18" charset="0"/>
              </a:rPr>
              <a:t>C x C</a:t>
            </a:r>
            <a:r>
              <a:rPr lang="zh-CN" altLang="en-US" b="0" kern="1200" dirty="0">
                <a:solidFill>
                  <a:schemeClr val="tx1"/>
                </a:solidFill>
                <a:latin typeface="Times New Roman" panose="02020603050405020304" pitchFamily="18" charset="0"/>
                <a:ea typeface="+mn-ea"/>
                <a:cs typeface="Times New Roman" panose="02020603050405020304" pitchFamily="18" charset="0"/>
              </a:rPr>
              <a:t>的矩阵。然后对特征图中任意两个</a:t>
            </a:r>
            <a:r>
              <a:rPr lang="en-US" altLang="zh-CN" b="0" kern="1200" dirty="0">
                <a:solidFill>
                  <a:schemeClr val="tx1"/>
                </a:solidFill>
                <a:latin typeface="Times New Roman" panose="02020603050405020304" pitchFamily="18" charset="0"/>
                <a:ea typeface="+mn-ea"/>
                <a:cs typeface="Times New Roman" panose="02020603050405020304" pitchFamily="18" charset="0"/>
              </a:rPr>
              <a:t>C</a:t>
            </a:r>
            <a:r>
              <a:rPr lang="zh-CN" altLang="en-US" b="0" kern="1200" dirty="0">
                <a:solidFill>
                  <a:schemeClr val="tx1"/>
                </a:solidFill>
                <a:latin typeface="Times New Roman" panose="02020603050405020304" pitchFamily="18" charset="0"/>
                <a:ea typeface="+mn-ea"/>
                <a:cs typeface="Times New Roman" panose="02020603050405020304" pitchFamily="18" charset="0"/>
              </a:rPr>
              <a:t>维向量的组合，都可以求出这样一个矩阵。把这些矩阵求和并平均，就是格拉姆矩阵。格莱姆矩阵告诉我们两个点代表的不同特征的同现关系，矩阵中位置索引为</a:t>
            </a:r>
            <a:r>
              <a:rPr lang="en-US" altLang="zh-CN" b="0" kern="1200" dirty="0" err="1">
                <a:solidFill>
                  <a:schemeClr val="tx1"/>
                </a:solidFill>
                <a:latin typeface="Times New Roman" panose="02020603050405020304" pitchFamily="18" charset="0"/>
                <a:ea typeface="+mn-ea"/>
                <a:cs typeface="Times New Roman" panose="02020603050405020304" pitchFamily="18" charset="0"/>
              </a:rPr>
              <a:t>ij</a:t>
            </a:r>
            <a:r>
              <a:rPr lang="zh-CN" altLang="en-US" b="0" kern="1200" dirty="0">
                <a:solidFill>
                  <a:schemeClr val="tx1"/>
                </a:solidFill>
                <a:latin typeface="Times New Roman" panose="02020603050405020304" pitchFamily="18" charset="0"/>
                <a:ea typeface="+mn-ea"/>
                <a:cs typeface="Times New Roman" panose="02020603050405020304" pitchFamily="18" charset="0"/>
              </a:rPr>
              <a:t>的元素值非常大，意味着这两个输入向量的位置索引为</a:t>
            </a:r>
            <a:r>
              <a:rPr lang="en-US" altLang="zh-CN" b="0" kern="1200" dirty="0" err="1">
                <a:solidFill>
                  <a:schemeClr val="tx1"/>
                </a:solidFill>
                <a:latin typeface="Times New Roman" panose="02020603050405020304" pitchFamily="18" charset="0"/>
                <a:ea typeface="+mn-ea"/>
                <a:cs typeface="Times New Roman" panose="02020603050405020304" pitchFamily="18" charset="0"/>
              </a:rPr>
              <a:t>i</a:t>
            </a:r>
            <a:r>
              <a:rPr lang="zh-CN" altLang="en-US" b="0" kern="1200" dirty="0">
                <a:solidFill>
                  <a:schemeClr val="tx1"/>
                </a:solidFill>
                <a:latin typeface="Times New Roman" panose="02020603050405020304" pitchFamily="18" charset="0"/>
                <a:ea typeface="+mn-ea"/>
                <a:cs typeface="Times New Roman" panose="02020603050405020304" pitchFamily="18" charset="0"/>
              </a:rPr>
              <a:t>和</a:t>
            </a:r>
            <a:r>
              <a:rPr lang="en-US" altLang="zh-CN" b="0" kern="1200" dirty="0">
                <a:solidFill>
                  <a:schemeClr val="tx1"/>
                </a:solidFill>
                <a:latin typeface="Times New Roman" panose="02020603050405020304" pitchFamily="18" charset="0"/>
                <a:ea typeface="+mn-ea"/>
                <a:cs typeface="Times New Roman" panose="02020603050405020304" pitchFamily="18" charset="0"/>
              </a:rPr>
              <a:t>j</a:t>
            </a:r>
            <a:r>
              <a:rPr lang="zh-CN" altLang="en-US" b="0" kern="1200" dirty="0">
                <a:solidFill>
                  <a:schemeClr val="tx1"/>
                </a:solidFill>
                <a:latin typeface="Times New Roman" panose="02020603050405020304" pitchFamily="18" charset="0"/>
                <a:ea typeface="+mn-ea"/>
                <a:cs typeface="Times New Roman" panose="02020603050405020304" pitchFamily="18" charset="0"/>
              </a:rPr>
              <a:t>的元素值非常大。这以某种方式捕获了一些二阶统计量，即映射特征图中的哪些特征倾向于在空间的不同位置一起激活。</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46</a:t>
            </a:fld>
            <a:endParaRPr lang="en-US" altLang="zh-CN"/>
          </a:p>
        </p:txBody>
      </p:sp>
    </p:spTree>
    <p:extLst>
      <p:ext uri="{BB962C8B-B14F-4D97-AF65-F5344CB8AC3E}">
        <p14:creationId xmlns:p14="http://schemas.microsoft.com/office/powerpoint/2010/main" val="3646699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fontAlgn="base">
              <a:spcBef>
                <a:spcPct val="0"/>
              </a:spcBef>
              <a:spcAft>
                <a:spcPct val="0"/>
              </a:spcAft>
            </a:pP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其实是特征之间的偏心协方差矩阵（即没有减去均值的协方差矩阵）。其计算了每个通道特征之间的相关性，考察哪些特征是此消彼长的，哪些特征是同时出现的。我们认为格拉姆矩阵度量了图片中的纹理特性，并且不包含图像的结构信息，因为我们对图像中的每一点所对应的特征向量取平均值，它只是捕获特征间的二阶同现统计量，这最终是一个很好的纹理描述符。事实上，使用协方差矩阵代替格拉姆矩阵也能取得很好的效果，但是格拉姆矩阵有更高效的计算方法：将特征图张量</a:t>
            </a:r>
            <a:r>
              <a:rPr lang="en-US" altLang="zh-CN" b="0" kern="1200" dirty="0">
                <a:solidFill>
                  <a:schemeClr val="tx1"/>
                </a:solidFill>
                <a:latin typeface="Times New Roman" panose="02020603050405020304" pitchFamily="18" charset="0"/>
                <a:ea typeface="+mn-ea"/>
                <a:cs typeface="Times New Roman" panose="02020603050405020304" pitchFamily="18" charset="0"/>
              </a:rPr>
              <a:t>C x H x W</a:t>
            </a:r>
            <a:r>
              <a:rPr lang="zh-CN" altLang="en-US" b="0" kern="1200" dirty="0">
                <a:solidFill>
                  <a:schemeClr val="tx1"/>
                </a:solidFill>
                <a:latin typeface="Times New Roman" panose="02020603050405020304" pitchFamily="18" charset="0"/>
                <a:ea typeface="+mn-ea"/>
                <a:cs typeface="Times New Roman" panose="02020603050405020304" pitchFamily="18" charset="0"/>
              </a:rPr>
              <a:t>展开成</a:t>
            </a:r>
            <a:r>
              <a:rPr lang="en-US" altLang="zh-CN" b="0" kern="1200" dirty="0">
                <a:solidFill>
                  <a:schemeClr val="tx1"/>
                </a:solidFill>
                <a:latin typeface="Times New Roman" panose="02020603050405020304" pitchFamily="18" charset="0"/>
                <a:ea typeface="+mn-ea"/>
                <a:cs typeface="Times New Roman" panose="02020603050405020304" pitchFamily="18" charset="0"/>
              </a:rPr>
              <a:t>C x HW</a:t>
            </a:r>
            <a:r>
              <a:rPr lang="zh-CN" altLang="en-US" b="0" kern="1200" dirty="0">
                <a:solidFill>
                  <a:schemeClr val="tx1"/>
                </a:solidFill>
                <a:latin typeface="Times New Roman" panose="02020603050405020304" pitchFamily="18" charset="0"/>
                <a:ea typeface="+mn-ea"/>
                <a:cs typeface="Times New Roman" panose="02020603050405020304" pitchFamily="18" charset="0"/>
              </a:rPr>
              <a:t>的形式，然后将其乘以其转置，即得到格拉姆矩阵。</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47</a:t>
            </a:fld>
            <a:endParaRPr lang="en-US" altLang="zh-CN"/>
          </a:p>
        </p:txBody>
      </p:sp>
    </p:spTree>
    <p:extLst>
      <p:ext uri="{BB962C8B-B14F-4D97-AF65-F5344CB8AC3E}">
        <p14:creationId xmlns:p14="http://schemas.microsoft.com/office/powerpoint/2010/main" val="3650971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当我们有了</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这一度量图像纹理特性的工具后，就可以使用类似于梯度上升算法来产生特定纹理的图像。算法流程为：</a:t>
            </a:r>
            <a:endParaRPr lang="en-US" altLang="zh-CN" sz="1200" b="0" i="0" kern="1200" dirty="0">
              <a:solidFill>
                <a:schemeClr val="tx1"/>
              </a:solidFill>
              <a:effectLst/>
              <a:latin typeface="Arial" panose="020B0604020202020204" pitchFamily="34" charset="0"/>
              <a:ea typeface="+mn-ea"/>
              <a:cs typeface="+mn-cs"/>
            </a:endParaRPr>
          </a:p>
          <a:p>
            <a:r>
              <a:rPr lang="zh-CN" altLang="en-US" sz="1200" b="0" i="0" kern="1200" dirty="0">
                <a:solidFill>
                  <a:schemeClr val="tx1"/>
                </a:solidFill>
                <a:effectLst/>
                <a:latin typeface="Arial" panose="020B0604020202020204" pitchFamily="34" charset="0"/>
                <a:ea typeface="+mn-ea"/>
                <a:cs typeface="+mn-cs"/>
              </a:rPr>
              <a:t>首先使用</a:t>
            </a:r>
            <a:r>
              <a:rPr lang="en-US" altLang="zh-CN" sz="1200" b="0" i="0" kern="1200" dirty="0">
                <a:solidFill>
                  <a:schemeClr val="tx1"/>
                </a:solidFill>
                <a:effectLst/>
                <a:latin typeface="Arial" panose="020B0604020202020204" pitchFamily="34" charset="0"/>
                <a:ea typeface="+mn-ea"/>
                <a:cs typeface="+mn-cs"/>
              </a:rPr>
              <a:t>ImageNet</a:t>
            </a:r>
            <a:r>
              <a:rPr lang="zh-CN" altLang="en-US" sz="1200" b="0" i="0" kern="1200" dirty="0">
                <a:solidFill>
                  <a:schemeClr val="tx1"/>
                </a:solidFill>
                <a:effectLst/>
                <a:latin typeface="Arial" panose="020B0604020202020204" pitchFamily="34" charset="0"/>
                <a:ea typeface="+mn-ea"/>
                <a:cs typeface="+mn-cs"/>
              </a:rPr>
              <a:t>的数据预训练一个</a:t>
            </a:r>
            <a:r>
              <a:rPr lang="en-US" altLang="zh-CN" sz="1200" b="0" i="0" kern="1200" dirty="0">
                <a:solidFill>
                  <a:schemeClr val="tx1"/>
                </a:solidFill>
                <a:effectLst/>
                <a:latin typeface="Arial" panose="020B0604020202020204" pitchFamily="34" charset="0"/>
                <a:ea typeface="+mn-ea"/>
                <a:cs typeface="+mn-cs"/>
              </a:rPr>
              <a:t>VGG</a:t>
            </a:r>
            <a:r>
              <a:rPr lang="zh-CN" altLang="en-US" sz="1200" b="0" i="0" kern="1200" dirty="0">
                <a:solidFill>
                  <a:schemeClr val="tx1"/>
                </a:solidFill>
                <a:effectLst/>
                <a:latin typeface="Arial" panose="020B0604020202020204" pitchFamily="34" charset="0"/>
                <a:ea typeface="+mn-ea"/>
                <a:cs typeface="+mn-cs"/>
              </a:rPr>
              <a:t>网络，然后把含有纹理的图像输入到</a:t>
            </a:r>
            <a:r>
              <a:rPr lang="en-US" altLang="zh-CN" sz="1200" b="0" i="0" kern="1200" dirty="0">
                <a:solidFill>
                  <a:schemeClr val="tx1"/>
                </a:solidFill>
                <a:effectLst/>
                <a:latin typeface="Arial" panose="020B0604020202020204" pitchFamily="34" charset="0"/>
                <a:ea typeface="+mn-ea"/>
                <a:cs typeface="+mn-cs"/>
              </a:rPr>
              <a:t>VGG</a:t>
            </a:r>
            <a:r>
              <a:rPr lang="zh-CN" altLang="en-US" sz="1200" b="0" i="0" kern="1200" dirty="0">
                <a:solidFill>
                  <a:schemeClr val="tx1"/>
                </a:solidFill>
                <a:effectLst/>
                <a:latin typeface="Arial" panose="020B0604020202020204" pitchFamily="34" charset="0"/>
                <a:ea typeface="+mn-ea"/>
                <a:cs typeface="+mn-cs"/>
              </a:rPr>
              <a:t>网络，记录其每一层的特征图并计算每一层的</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48</a:t>
            </a:fld>
            <a:endParaRPr lang="en-US" altLang="zh-CN"/>
          </a:p>
        </p:txBody>
      </p:sp>
    </p:spTree>
    <p:extLst>
      <p:ext uri="{BB962C8B-B14F-4D97-AF65-F5344CB8AC3E}">
        <p14:creationId xmlns:p14="http://schemas.microsoft.com/office/powerpoint/2010/main" val="124243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接着随机初始化一张要生成的新的图像，同样把这张初始化图像输入</a:t>
            </a:r>
            <a:r>
              <a:rPr lang="en-US" altLang="zh-CN" sz="1200" b="0" i="0" kern="1200" dirty="0">
                <a:solidFill>
                  <a:schemeClr val="tx1"/>
                </a:solidFill>
                <a:effectLst/>
                <a:latin typeface="Arial" panose="020B0604020202020204" pitchFamily="34" charset="0"/>
                <a:ea typeface="+mn-ea"/>
                <a:cs typeface="+mn-cs"/>
              </a:rPr>
              <a:t>VGG</a:t>
            </a:r>
            <a:r>
              <a:rPr lang="zh-CN" altLang="en-US" sz="1200" b="0" i="0" kern="1200" dirty="0">
                <a:solidFill>
                  <a:schemeClr val="tx1"/>
                </a:solidFill>
                <a:effectLst/>
                <a:latin typeface="Arial" panose="020B0604020202020204" pitchFamily="34" charset="0"/>
                <a:ea typeface="+mn-ea"/>
                <a:cs typeface="+mn-cs"/>
              </a:rPr>
              <a:t>并且计算每一层的</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49</a:t>
            </a:fld>
            <a:endParaRPr lang="en-US" altLang="zh-CN"/>
          </a:p>
        </p:txBody>
      </p:sp>
    </p:spTree>
    <p:extLst>
      <p:ext uri="{BB962C8B-B14F-4D97-AF65-F5344CB8AC3E}">
        <p14:creationId xmlns:p14="http://schemas.microsoft.com/office/powerpoint/2010/main" val="1202389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然后计算输入图像</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和生成图像</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之间的加权</a:t>
            </a:r>
            <a:r>
              <a:rPr lang="en-US" altLang="zh-CN" sz="1200" b="0" i="0" kern="1200" dirty="0">
                <a:solidFill>
                  <a:schemeClr val="tx1"/>
                </a:solidFill>
                <a:effectLst/>
                <a:latin typeface="Arial" panose="020B0604020202020204" pitchFamily="34" charset="0"/>
                <a:ea typeface="+mn-ea"/>
                <a:cs typeface="+mn-cs"/>
              </a:rPr>
              <a:t>L2</a:t>
            </a:r>
            <a:r>
              <a:rPr lang="zh-CN" altLang="en-US" sz="1200" b="0" i="0" kern="1200" dirty="0">
                <a:solidFill>
                  <a:schemeClr val="tx1"/>
                </a:solidFill>
                <a:effectLst/>
                <a:latin typeface="Arial" panose="020B0604020202020204" pitchFamily="34" charset="0"/>
                <a:ea typeface="+mn-ea"/>
                <a:cs typeface="+mn-cs"/>
              </a:rPr>
              <a:t>损失。</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50</a:t>
            </a:fld>
            <a:endParaRPr lang="en-US" altLang="zh-CN"/>
          </a:p>
        </p:txBody>
      </p:sp>
    </p:spTree>
    <p:extLst>
      <p:ext uri="{BB962C8B-B14F-4D97-AF65-F5344CB8AC3E}">
        <p14:creationId xmlns:p14="http://schemas.microsoft.com/office/powerpoint/2010/main" val="114616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进行反向传播，并计算相对于生成图像的像素的梯度。最后根据梯度上升一点点更新图像的像素，不断重复这个过程，即计算两个</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的</a:t>
            </a:r>
            <a:r>
              <a:rPr lang="en-US" altLang="zh-CN" sz="1200" b="0" i="0" kern="1200" dirty="0">
                <a:solidFill>
                  <a:schemeClr val="tx1"/>
                </a:solidFill>
                <a:effectLst/>
                <a:latin typeface="Arial" panose="020B0604020202020204" pitchFamily="34" charset="0"/>
                <a:ea typeface="+mn-ea"/>
                <a:cs typeface="+mn-cs"/>
              </a:rPr>
              <a:t>L2</a:t>
            </a:r>
            <a:r>
              <a:rPr lang="zh-CN" altLang="en-US" sz="1200" b="0" i="0" kern="1200" dirty="0">
                <a:solidFill>
                  <a:schemeClr val="tx1"/>
                </a:solidFill>
                <a:effectLst/>
                <a:latin typeface="Arial" panose="020B0604020202020204" pitchFamily="34" charset="0"/>
                <a:ea typeface="+mn-ea"/>
                <a:cs typeface="+mn-cs"/>
              </a:rPr>
              <a:t>范数损失和反向传播图像梯度，最终会生成与纹理图像相匹配的纹理图像。在实际应用的过程中，我们往往会将多层网络的</a:t>
            </a:r>
            <a:r>
              <a:rPr lang="zh-CN" altLang="en-US" b="0" kern="1200" dirty="0">
                <a:solidFill>
                  <a:schemeClr val="tx1"/>
                </a:solidFill>
                <a:latin typeface="Times New Roman" panose="02020603050405020304" pitchFamily="18" charset="0"/>
                <a:ea typeface="+mn-ea"/>
                <a:cs typeface="Times New Roman" panose="02020603050405020304" pitchFamily="18" charset="0"/>
              </a:rPr>
              <a:t>格拉姆矩阵</a:t>
            </a:r>
            <a:r>
              <a:rPr lang="zh-CN" altLang="en-US" sz="1200" b="0" i="0" kern="1200" dirty="0">
                <a:solidFill>
                  <a:schemeClr val="tx1"/>
                </a:solidFill>
                <a:effectLst/>
                <a:latin typeface="Arial" panose="020B0604020202020204" pitchFamily="34" charset="0"/>
                <a:ea typeface="+mn-ea"/>
                <a:cs typeface="+mn-cs"/>
              </a:rPr>
              <a:t>相似性都考虑进最终结果。</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51</a:t>
            </a:fld>
            <a:endParaRPr lang="en-US" altLang="zh-CN"/>
          </a:p>
        </p:txBody>
      </p:sp>
    </p:spTree>
    <p:extLst>
      <p:ext uri="{BB962C8B-B14F-4D97-AF65-F5344CB8AC3E}">
        <p14:creationId xmlns:p14="http://schemas.microsoft.com/office/powerpoint/2010/main" val="272857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由于网络第一层的卷积核深度是</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3</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维的，因此我们可以将其作为</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RGB</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图来看待，而对于深层的网络，卷积核深度不止是</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3</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维，那么我们只能将其作为灰度图处理，对于高维特征，我们可能就比较难看出它在原图中寻找什么东西了，因为它是许多低维特征的集合。</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7</a:t>
            </a:fld>
            <a:endParaRPr lang="en-US" altLang="zh-CN"/>
          </a:p>
        </p:txBody>
      </p:sp>
    </p:spTree>
    <p:extLst>
      <p:ext uri="{BB962C8B-B14F-4D97-AF65-F5344CB8AC3E}">
        <p14:creationId xmlns:p14="http://schemas.microsoft.com/office/powerpoint/2010/main" val="4145827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fontAlgn="base">
              <a:spcBef>
                <a:spcPct val="0"/>
              </a:spcBef>
              <a:spcAft>
                <a:spcPct val="0"/>
              </a:spcAft>
            </a:pPr>
            <a:r>
              <a:rPr lang="zh-CN" altLang="en-US" b="0" kern="1200" dirty="0">
                <a:solidFill>
                  <a:schemeClr val="tx1"/>
                </a:solidFill>
                <a:latin typeface="Times New Roman" panose="02020603050405020304" pitchFamily="18" charset="0"/>
                <a:ea typeface="+mn-ea"/>
                <a:cs typeface="Times New Roman" panose="02020603050405020304" pitchFamily="18" charset="0"/>
              </a:rPr>
              <a:t>上图顶部是四张不同的输入纹理图像，底部是通过格拉姆矩阵匹配的纹理合成方法合成的新图像，即计算在预训练卷积神经网络中不同层的格拉姆矩阵。如果我们使用卷积神经网络的较低层，那么通常会得到颜色的斑点，总体的结构并没有被很好的保留下来。下面几行的图像，即在神经网络的较高层计算格拉姆矩阵，它们倾向于更大力度地重建输入图像，这在合成新图像时可以很好地匹配输入图像一般的空间统计量。</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52</a:t>
            </a:fld>
            <a:endParaRPr lang="en-US" altLang="zh-CN"/>
          </a:p>
        </p:txBody>
      </p:sp>
    </p:spTree>
    <p:extLst>
      <p:ext uri="{BB962C8B-B14F-4D97-AF65-F5344CB8AC3E}">
        <p14:creationId xmlns:p14="http://schemas.microsoft.com/office/powerpoint/2010/main" val="2689919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anose="020B0604020202020204" pitchFamily="34" charset="0"/>
                <a:ea typeface="+mn-ea"/>
                <a:cs typeface="+mn-cs"/>
              </a:rPr>
              <a:t>纹理合成保留图像的风格，特征反演保留图像的内容。结合纹理合成和特征反演，就可以实现风格迁移。</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54</a:t>
            </a:fld>
            <a:endParaRPr lang="en-US" altLang="zh-CN"/>
          </a:p>
        </p:txBody>
      </p:sp>
    </p:spTree>
    <p:extLst>
      <p:ext uri="{BB962C8B-B14F-4D97-AF65-F5344CB8AC3E}">
        <p14:creationId xmlns:p14="http://schemas.microsoft.com/office/powerpoint/2010/main" val="292786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fontAlgn="base">
              <a:spcBef>
                <a:spcPct val="0"/>
              </a:spcBef>
              <a:spcAft>
                <a:spcPct val="0"/>
              </a:spcAft>
            </a:pPr>
            <a:r>
              <a:rPr lang="zh-CN" altLang="en-US" b="0" kern="1200" dirty="0">
                <a:solidFill>
                  <a:schemeClr val="tx1"/>
                </a:solidFill>
                <a:latin typeface="Times New Roman" panose="02020603050405020304" pitchFamily="18" charset="0"/>
                <a:ea typeface="+mn-ea"/>
                <a:cs typeface="Times New Roman" panose="02020603050405020304" pitchFamily="18" charset="0"/>
              </a:rPr>
              <a:t>在风格迁移中，我们将两张图像作为输入图像，其中一幅作为内容图像，引导生成的图像看起来像什么，另一幅作为风格图像，负责生成图像的纹理和风格。将两幅图像输入到神经网络中以计算格拉姆矩阵和特征，然后使用随机噪声初始化输出图像，计算内容图像的特征重构损失以及风格图像的格拉姆矩阵重构损失，然后在输出图像上执行梯度上升，以实现最小化内容图像的特征重构损失以及风格图像的格拉姆矩阵重构损失。</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56</a:t>
            </a:fld>
            <a:endParaRPr lang="en-US" altLang="zh-CN"/>
          </a:p>
        </p:txBody>
      </p:sp>
    </p:spTree>
    <p:extLst>
      <p:ext uri="{BB962C8B-B14F-4D97-AF65-F5344CB8AC3E}">
        <p14:creationId xmlns:p14="http://schemas.microsoft.com/office/powerpoint/2010/main" val="3772345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以上的方法对于新的风格就要训练新的网络，最新的研究成果已经实现只用一个网络就能生成多种风格的图像。</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69</a:t>
            </a:fld>
            <a:endParaRPr lang="en-US" altLang="zh-CN"/>
          </a:p>
        </p:txBody>
      </p:sp>
    </p:spTree>
    <p:extLst>
      <p:ext uri="{BB962C8B-B14F-4D97-AF65-F5344CB8AC3E}">
        <p14:creationId xmlns:p14="http://schemas.microsoft.com/office/powerpoint/2010/main" val="182734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网络的最后一层我们通过大概</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1000</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个类的得分来预测图像类别。在最后一层之前一般会有一个全连接层，以</a:t>
            </a:r>
            <a:r>
              <a:rPr lang="en-US" altLang="zh-CN" sz="1200" kern="1200" dirty="0" err="1">
                <a:solidFill>
                  <a:schemeClr val="tx1"/>
                </a:solidFill>
                <a:latin typeface="Times New Roman" panose="02020603050405020304" pitchFamily="18" charset="0"/>
                <a:ea typeface="+mn-ea"/>
                <a:cs typeface="Times New Roman" panose="02020603050405020304" pitchFamily="18" charset="0"/>
              </a:rPr>
              <a:t>AlexNet</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为例，我们用</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4096</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维的特征向量来表示我们的图像，然后将其输入到最后一层来预测分类得分。</a:t>
            </a:r>
          </a:p>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另一种用来解决可视化和理解卷积神经网络的方式是尝试去理解神经网络的最后一层到底发生了什么。我们可以提取一些数据集通过我们训练后的卷积神经网络，并为每一个图像标记对应的</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4096</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维向量，接着可视化最后一个隐层。</a:t>
            </a:r>
          </a:p>
          <a:p>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8</a:t>
            </a:fld>
            <a:endParaRPr lang="en-US" altLang="zh-CN"/>
          </a:p>
        </p:txBody>
      </p:sp>
    </p:spTree>
    <p:extLst>
      <p:ext uri="{BB962C8B-B14F-4D97-AF65-F5344CB8AC3E}">
        <p14:creationId xmlns:p14="http://schemas.microsoft.com/office/powerpoint/2010/main" val="13118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这里我们使用最近邻算法。将测试图片在</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4096</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维特征空间中的最近邻找出来，作为对比，找出测试图片在像素空间中的最近邻。数据集（</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ciffa-10</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a:t>
            </a:r>
            <a:endParaRPr lang="en-US" altLang="zh-CN" sz="1200" kern="1200" dirty="0">
              <a:solidFill>
                <a:schemeClr val="tx1"/>
              </a:solidFill>
              <a:latin typeface="Times New Roman" panose="02020603050405020304" pitchFamily="18" charset="0"/>
              <a:ea typeface="+mn-ea"/>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可以发现，在特征空间中，即使原像素差距很大，也能匹配到实际很相似的图像。比如大象站在左侧和站在右侧的图像在特征空间中是很相似的。</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9</a:t>
            </a:fld>
            <a:endParaRPr lang="en-US" altLang="zh-CN"/>
          </a:p>
        </p:txBody>
      </p:sp>
    </p:spTree>
    <p:extLst>
      <p:ext uri="{BB962C8B-B14F-4D97-AF65-F5344CB8AC3E}">
        <p14:creationId xmlns:p14="http://schemas.microsoft.com/office/powerpoint/2010/main" val="416586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另一个观察的角度是将</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4096</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维的向量压缩到二维平面的点，方法有</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PCA</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，还有更复杂的比如</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t-SNE</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t-distributed stochastic neighbors </a:t>
            </a:r>
            <a:r>
              <a:rPr lang="en-US" altLang="zh-CN" sz="1200" kern="1200" dirty="0" err="1">
                <a:solidFill>
                  <a:schemeClr val="tx1"/>
                </a:solidFill>
                <a:latin typeface="Times New Roman" panose="02020603050405020304" pitchFamily="18" charset="0"/>
                <a:ea typeface="+mn-ea"/>
                <a:cs typeface="Times New Roman" panose="02020603050405020304" pitchFamily="18" charset="0"/>
              </a:rPr>
              <a:t>embeddings</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t-</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分布邻域嵌入），是一个在深度学习中将特征非线性降维的常用方法。比如手写数字</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0-9</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的图片提取特征降到</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2</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维画出后，发现都是按簇分布的，分成</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10</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簇。</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10</a:t>
            </a:fld>
            <a:endParaRPr lang="en-US" altLang="zh-CN"/>
          </a:p>
        </p:txBody>
      </p:sp>
    </p:spTree>
    <p:extLst>
      <p:ext uri="{BB962C8B-B14F-4D97-AF65-F5344CB8AC3E}">
        <p14:creationId xmlns:p14="http://schemas.microsoft.com/office/powerpoint/2010/main" val="111478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如果我们把图像按其在二维特征位置进行排布，可以发现相似内容的图片都聚集在一起。</a:t>
            </a:r>
            <a:endParaRPr lang="zh-CN" altLang="en-US" dirty="0"/>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11</a:t>
            </a:fld>
            <a:endParaRPr lang="en-US" altLang="zh-CN"/>
          </a:p>
        </p:txBody>
      </p:sp>
    </p:spTree>
    <p:extLst>
      <p:ext uri="{BB962C8B-B14F-4D97-AF65-F5344CB8AC3E}">
        <p14:creationId xmlns:p14="http://schemas.microsoft.com/office/powerpoint/2010/main" val="143101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可视化中间层的权重解释性并不是那么强，但是可视化中间层的激活映射图在某些情况下是具备可解释性的。比如可视化</a:t>
            </a:r>
            <a:r>
              <a:rPr lang="en-US" altLang="zh-CN" sz="1200" kern="1200" dirty="0" err="1">
                <a:solidFill>
                  <a:schemeClr val="tx1"/>
                </a:solidFill>
                <a:latin typeface="Times New Roman" panose="02020603050405020304" pitchFamily="18" charset="0"/>
                <a:ea typeface="+mn-ea"/>
                <a:cs typeface="Times New Roman" panose="02020603050405020304" pitchFamily="18" charset="0"/>
              </a:rPr>
              <a:t>AlexNet</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的第五个卷积层的</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128</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13x13</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的特征图，输入一张人脸照片，画出</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Conv5</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128</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个特征灰度图，发现其中有激活图似乎在寻找人脸。不过大部分都是噪声。</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12</a:t>
            </a:fld>
            <a:endParaRPr lang="en-US" altLang="zh-CN"/>
          </a:p>
        </p:txBody>
      </p:sp>
    </p:spTree>
    <p:extLst>
      <p:ext uri="{BB962C8B-B14F-4D97-AF65-F5344CB8AC3E}">
        <p14:creationId xmlns:p14="http://schemas.microsoft.com/office/powerpoint/2010/main" val="199945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eaLnBrk="0" fontAlgn="base" hangingPunct="0">
              <a:spcBef>
                <a:spcPct val="30000"/>
              </a:spcBef>
              <a:spcAft>
                <a:spcPct val="0"/>
              </a:spcAft>
            </a:pPr>
            <a:r>
              <a:rPr lang="zh-CN" altLang="en-US" sz="1200" kern="1200" dirty="0">
                <a:solidFill>
                  <a:schemeClr val="tx1"/>
                </a:solidFill>
                <a:latin typeface="Times New Roman" panose="02020603050405020304" pitchFamily="18" charset="0"/>
                <a:ea typeface="+mn-ea"/>
                <a:cs typeface="Times New Roman" panose="02020603050405020304" pitchFamily="18" charset="0"/>
              </a:rPr>
              <a:t>可视化输入图片中什么类型的小块可以最大程度的激活不同的神经元。比如选择</a:t>
            </a:r>
            <a:r>
              <a:rPr lang="en-US" altLang="zh-CN" sz="1200" kern="1200" dirty="0" err="1">
                <a:solidFill>
                  <a:schemeClr val="tx1"/>
                </a:solidFill>
                <a:latin typeface="Times New Roman" panose="02020603050405020304" pitchFamily="18" charset="0"/>
                <a:ea typeface="+mn-ea"/>
                <a:cs typeface="Times New Roman" panose="02020603050405020304" pitchFamily="18" charset="0"/>
              </a:rPr>
              <a:t>AlexNet</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Conv5</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里的第</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17</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个激活图（共</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128</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个），然后输入很多的图片通过网络，并且记录它们在</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Conv5</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第</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17</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个激活图的值。这个特征图上部分值会被输入图片集最大激活，由于每个神经元的感受野有限，我们可以画出这些被最大激活的神经元对应在原始输入图片的小块，通过这些小块观察不同的神经元在寻找哪些信息。如下图所示，每一行都是某个神经元被最大激活对应的图片块，可以看到有的神经元在寻找类似眼睛的东西，有的在寻找弯曲的曲线等。如果不使用</a:t>
            </a:r>
            <a:r>
              <a:rPr lang="en-US" altLang="zh-CN" sz="1200" kern="1200" dirty="0">
                <a:solidFill>
                  <a:schemeClr val="tx1"/>
                </a:solidFill>
                <a:latin typeface="Times New Roman" panose="02020603050405020304" pitchFamily="18" charset="0"/>
                <a:ea typeface="+mn-ea"/>
                <a:cs typeface="Times New Roman" panose="02020603050405020304" pitchFamily="18" charset="0"/>
              </a:rPr>
              <a:t>Conv5</a:t>
            </a:r>
            <a:r>
              <a:rPr lang="zh-CN" altLang="en-US" sz="1200" kern="1200" dirty="0">
                <a:solidFill>
                  <a:schemeClr val="tx1"/>
                </a:solidFill>
                <a:latin typeface="Times New Roman" panose="02020603050405020304" pitchFamily="18" charset="0"/>
                <a:ea typeface="+mn-ea"/>
                <a:cs typeface="Times New Roman" panose="02020603050405020304" pitchFamily="18" charset="0"/>
              </a:rPr>
              <a:t>的激活图，而是更后面的卷积层，由于卷积核视野的扩大，寻找的特征也会更加复杂，比如人脸、相机等，对应下图的下面部分。</a:t>
            </a:r>
          </a:p>
        </p:txBody>
      </p:sp>
      <p:sp>
        <p:nvSpPr>
          <p:cNvPr id="4" name="灯片编号占位符 3"/>
          <p:cNvSpPr>
            <a:spLocks noGrp="1"/>
          </p:cNvSpPr>
          <p:nvPr>
            <p:ph type="sldNum" sz="quarter" idx="10"/>
          </p:nvPr>
        </p:nvSpPr>
        <p:spPr/>
        <p:txBody>
          <a:bodyPr/>
          <a:lstStyle/>
          <a:p>
            <a:pPr>
              <a:defRPr/>
            </a:pPr>
            <a:fld id="{6681C858-E19B-4A3A-9FBD-496AD94C5CFB}" type="slidenum">
              <a:rPr lang="zh-CN" altLang="en-US" smtClean="0"/>
              <a:t>13</a:t>
            </a:fld>
            <a:endParaRPr lang="en-US" altLang="zh-CN"/>
          </a:p>
        </p:txBody>
      </p:sp>
    </p:spTree>
    <p:extLst>
      <p:ext uri="{BB962C8B-B14F-4D97-AF65-F5344CB8AC3E}">
        <p14:creationId xmlns:p14="http://schemas.microsoft.com/office/powerpoint/2010/main" val="1442389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标题幻灯片">
    <p:spTree>
      <p:nvGrpSpPr>
        <p:cNvPr id="1" name=""/>
        <p:cNvGrpSpPr/>
        <p:nvPr/>
      </p:nvGrpSpPr>
      <p:grpSpPr>
        <a:xfrm>
          <a:off x="0" y="0"/>
          <a:ext cx="0" cy="0"/>
          <a:chOff x="0" y="0"/>
          <a:chExt cx="0" cy="0"/>
        </a:xfrm>
      </p:grpSpPr>
      <p:grpSp>
        <p:nvGrpSpPr>
          <p:cNvPr id="4" name="Group 191"/>
          <p:cNvGrpSpPr/>
          <p:nvPr/>
        </p:nvGrpSpPr>
        <p:grpSpPr bwMode="auto">
          <a:xfrm>
            <a:off x="434975" y="4763"/>
            <a:ext cx="8015288" cy="6853237"/>
            <a:chOff x="274" y="10"/>
            <a:chExt cx="5049" cy="4310"/>
          </a:xfrm>
        </p:grpSpPr>
        <p:sp>
          <p:nvSpPr>
            <p:cNvPr id="5" name="Line 126"/>
            <p:cNvSpPr>
              <a:spLocks noChangeShapeType="1"/>
            </p:cNvSpPr>
            <p:nvPr userDrawn="1"/>
          </p:nvSpPr>
          <p:spPr bwMode="gray">
            <a:xfrm>
              <a:off x="3479"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6" name="Line 137"/>
            <p:cNvSpPr>
              <a:spLocks noChangeShapeType="1"/>
            </p:cNvSpPr>
            <p:nvPr userDrawn="1"/>
          </p:nvSpPr>
          <p:spPr bwMode="gray">
            <a:xfrm>
              <a:off x="3929"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7" name="Line 139"/>
            <p:cNvSpPr>
              <a:spLocks noChangeShapeType="1"/>
            </p:cNvSpPr>
            <p:nvPr userDrawn="1"/>
          </p:nvSpPr>
          <p:spPr bwMode="gray">
            <a:xfrm>
              <a:off x="4395"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8" name="Line 140"/>
            <p:cNvSpPr>
              <a:spLocks noChangeShapeType="1"/>
            </p:cNvSpPr>
            <p:nvPr userDrawn="1"/>
          </p:nvSpPr>
          <p:spPr bwMode="gray">
            <a:xfrm>
              <a:off x="4845"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9" name="Line 143"/>
            <p:cNvSpPr>
              <a:spLocks noChangeShapeType="1"/>
            </p:cNvSpPr>
            <p:nvPr userDrawn="1"/>
          </p:nvSpPr>
          <p:spPr bwMode="gray">
            <a:xfrm>
              <a:off x="5302"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0" name="Line 147"/>
            <p:cNvSpPr>
              <a:spLocks noChangeShapeType="1"/>
            </p:cNvSpPr>
            <p:nvPr userDrawn="1"/>
          </p:nvSpPr>
          <p:spPr bwMode="gray">
            <a:xfrm>
              <a:off x="1651"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1" name="Line 149"/>
            <p:cNvSpPr>
              <a:spLocks noChangeShapeType="1"/>
            </p:cNvSpPr>
            <p:nvPr userDrawn="1"/>
          </p:nvSpPr>
          <p:spPr bwMode="gray">
            <a:xfrm>
              <a:off x="2101"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2" name="Line 151"/>
            <p:cNvSpPr>
              <a:spLocks noChangeShapeType="1"/>
            </p:cNvSpPr>
            <p:nvPr userDrawn="1"/>
          </p:nvSpPr>
          <p:spPr bwMode="gray">
            <a:xfrm>
              <a:off x="2567"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3" name="Line 152"/>
            <p:cNvSpPr>
              <a:spLocks noChangeShapeType="1"/>
            </p:cNvSpPr>
            <p:nvPr userDrawn="1"/>
          </p:nvSpPr>
          <p:spPr bwMode="gray">
            <a:xfrm>
              <a:off x="3017"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4" name="Line 158"/>
            <p:cNvSpPr>
              <a:spLocks noChangeShapeType="1"/>
            </p:cNvSpPr>
            <p:nvPr userDrawn="1"/>
          </p:nvSpPr>
          <p:spPr bwMode="gray">
            <a:xfrm>
              <a:off x="274"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5" name="Line 160"/>
            <p:cNvSpPr>
              <a:spLocks noChangeShapeType="1"/>
            </p:cNvSpPr>
            <p:nvPr userDrawn="1"/>
          </p:nvSpPr>
          <p:spPr bwMode="gray">
            <a:xfrm>
              <a:off x="740"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6" name="Line 161"/>
            <p:cNvSpPr>
              <a:spLocks noChangeShapeType="1"/>
            </p:cNvSpPr>
            <p:nvPr userDrawn="1"/>
          </p:nvSpPr>
          <p:spPr bwMode="gray">
            <a:xfrm>
              <a:off x="1190"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grpSp>
      <p:sp>
        <p:nvSpPr>
          <p:cNvPr id="17" name="Rectangle 87"/>
          <p:cNvSpPr>
            <a:spLocks noChangeArrowheads="1"/>
          </p:cNvSpPr>
          <p:nvPr/>
        </p:nvSpPr>
        <p:spPr bwMode="gray">
          <a:xfrm>
            <a:off x="0" y="1795463"/>
            <a:ext cx="9144000" cy="2503487"/>
          </a:xfrm>
          <a:prstGeom prst="rect">
            <a:avLst/>
          </a:prstGeom>
          <a:gradFill rotWithShape="1">
            <a:gsLst>
              <a:gs pos="0">
                <a:srgbClr val="6493F6"/>
              </a:gs>
              <a:gs pos="100000">
                <a:srgbClr val="98D2F6"/>
              </a:gs>
            </a:gsLst>
            <a:lin ang="0" scaled="1"/>
          </a:gradFill>
          <a:ln w="9525">
            <a:noFill/>
            <a:miter lim="800000"/>
          </a:ln>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2651125" y="5588000"/>
            <a:ext cx="725488" cy="635000"/>
          </a:xfrm>
          <a:prstGeom prst="rect">
            <a:avLst/>
          </a:prstGeom>
          <a:solidFill>
            <a:srgbClr val="DDDDDD">
              <a:alpha val="30000"/>
            </a:srgbClr>
          </a:solidFill>
          <a:ln w="9525">
            <a:no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4105275" y="5588000"/>
            <a:ext cx="725488" cy="635000"/>
          </a:xfrm>
          <a:prstGeom prst="rect">
            <a:avLst/>
          </a:prstGeom>
          <a:solidFill>
            <a:srgbClr val="DDDDDD">
              <a:alpha val="30000"/>
            </a:srgbClr>
          </a:solidFill>
          <a:ln w="9525">
            <a:noFill/>
            <a:miter lim="800000"/>
          </a:ln>
          <a:effectLst/>
        </p:spPr>
        <p:txBody>
          <a:bodyPr wrap="none" anchor="ctr"/>
          <a:lstStyle/>
          <a:p>
            <a:pPr>
              <a:defRPr/>
            </a:pPr>
            <a:endParaRPr lang="zh-CN" altLang="en-US">
              <a:ea typeface="+mn-ea"/>
            </a:endParaRPr>
          </a:p>
        </p:txBody>
      </p:sp>
      <p:sp>
        <p:nvSpPr>
          <p:cNvPr id="20" name="Rectangle 172"/>
          <p:cNvSpPr>
            <a:spLocks noChangeArrowheads="1"/>
          </p:cNvSpPr>
          <p:nvPr/>
        </p:nvSpPr>
        <p:spPr bwMode="gray">
          <a:xfrm>
            <a:off x="3367088" y="4943475"/>
            <a:ext cx="725487" cy="636588"/>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1917700" y="4943475"/>
            <a:ext cx="725488" cy="636588"/>
          </a:xfrm>
          <a:prstGeom prst="rect">
            <a:avLst/>
          </a:prstGeom>
          <a:solidFill>
            <a:schemeClr val="accent2">
              <a:alpha val="20000"/>
            </a:schemeClr>
          </a:solidFill>
          <a:ln w="9525">
            <a:noFill/>
            <a:miter lim="800000"/>
          </a:ln>
          <a:effectLst/>
        </p:spPr>
        <p:txBody>
          <a:bodyPr wrap="none" anchor="ctr"/>
          <a:lstStyle/>
          <a:p>
            <a:pPr>
              <a:defRPr/>
            </a:pPr>
            <a:endParaRPr lang="zh-CN" altLang="en-US">
              <a:ea typeface="+mn-ea"/>
            </a:endParaRPr>
          </a:p>
        </p:txBody>
      </p:sp>
      <p:sp>
        <p:nvSpPr>
          <p:cNvPr id="22" name="Rectangle 178"/>
          <p:cNvSpPr>
            <a:spLocks noChangeArrowheads="1"/>
          </p:cNvSpPr>
          <p:nvPr/>
        </p:nvSpPr>
        <p:spPr bwMode="gray">
          <a:xfrm>
            <a:off x="4105275" y="4310063"/>
            <a:ext cx="725488" cy="636587"/>
          </a:xfrm>
          <a:prstGeom prst="rect">
            <a:avLst/>
          </a:prstGeom>
          <a:solidFill>
            <a:srgbClr val="DDDDDD">
              <a:alpha val="10001"/>
            </a:srgbClr>
          </a:solidFill>
          <a:ln w="9525">
            <a:noFill/>
            <a:miter lim="800000"/>
          </a:ln>
          <a:effectLst/>
        </p:spPr>
        <p:txBody>
          <a:bodyPr wrap="none" anchor="ctr"/>
          <a:lstStyle/>
          <a:p>
            <a:pPr>
              <a:defRPr/>
            </a:pPr>
            <a:endParaRPr lang="zh-CN" altLang="en-US">
              <a:ea typeface="+mn-ea"/>
            </a:endParaRPr>
          </a:p>
        </p:txBody>
      </p:sp>
      <p:sp>
        <p:nvSpPr>
          <p:cNvPr id="23" name="Rectangle 186"/>
          <p:cNvSpPr>
            <a:spLocks noChangeArrowheads="1"/>
          </p:cNvSpPr>
          <p:nvPr/>
        </p:nvSpPr>
        <p:spPr bwMode="gray">
          <a:xfrm>
            <a:off x="3371850" y="6221413"/>
            <a:ext cx="728663" cy="636587"/>
          </a:xfrm>
          <a:prstGeom prst="rect">
            <a:avLst/>
          </a:prstGeom>
          <a:solidFill>
            <a:srgbClr val="DDDDDD">
              <a:alpha val="39999"/>
            </a:srgbClr>
          </a:solidFill>
          <a:ln w="9525">
            <a:noFill/>
            <a:miter lim="800000"/>
          </a:ln>
          <a:effectLst/>
        </p:spPr>
        <p:txBody>
          <a:bodyPr wrap="none" anchor="ctr"/>
          <a:lstStyle/>
          <a:p>
            <a:pPr>
              <a:defRPr/>
            </a:pPr>
            <a:endParaRPr lang="zh-CN" altLang="en-US">
              <a:ea typeface="+mn-ea"/>
            </a:endParaRPr>
          </a:p>
        </p:txBody>
      </p:sp>
      <p:sp>
        <p:nvSpPr>
          <p:cNvPr id="24" name="Rectangle 188"/>
          <p:cNvSpPr>
            <a:spLocks noChangeArrowheads="1"/>
          </p:cNvSpPr>
          <p:nvPr/>
        </p:nvSpPr>
        <p:spPr bwMode="gray">
          <a:xfrm>
            <a:off x="1920875" y="6221413"/>
            <a:ext cx="725488" cy="636587"/>
          </a:xfrm>
          <a:prstGeom prst="rect">
            <a:avLst/>
          </a:prstGeom>
          <a:solidFill>
            <a:srgbClr val="DDDDDD">
              <a:alpha val="39999"/>
            </a:srgbClr>
          </a:solidFill>
          <a:ln w="9525">
            <a:noFill/>
            <a:miter lim="800000"/>
          </a:ln>
          <a:effectLst/>
        </p:spPr>
        <p:txBody>
          <a:bodyPr wrap="none" anchor="ctr"/>
          <a:lstStyle/>
          <a:p>
            <a:pPr>
              <a:defRPr/>
            </a:pPr>
            <a:endParaRPr lang="zh-CN" altLang="en-US">
              <a:ea typeface="+mn-ea"/>
            </a:endParaRPr>
          </a:p>
        </p:txBody>
      </p:sp>
      <p:grpSp>
        <p:nvGrpSpPr>
          <p:cNvPr id="25" name="Group 206"/>
          <p:cNvGrpSpPr/>
          <p:nvPr/>
        </p:nvGrpSpPr>
        <p:grpSpPr bwMode="auto">
          <a:xfrm>
            <a:off x="0" y="533400"/>
            <a:ext cx="9144000" cy="5689600"/>
            <a:chOff x="0" y="336"/>
            <a:chExt cx="5760" cy="3584"/>
          </a:xfrm>
        </p:grpSpPr>
        <p:sp>
          <p:nvSpPr>
            <p:cNvPr id="26" name="Line 192"/>
            <p:cNvSpPr>
              <a:spLocks noChangeShapeType="1"/>
            </p:cNvSpPr>
            <p:nvPr userDrawn="1"/>
          </p:nvSpPr>
          <p:spPr bwMode="gray">
            <a:xfrm flipH="1">
              <a:off x="0" y="336"/>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7" name="Line 193"/>
            <p:cNvSpPr>
              <a:spLocks noChangeShapeType="1"/>
            </p:cNvSpPr>
            <p:nvPr userDrawn="1"/>
          </p:nvSpPr>
          <p:spPr bwMode="gray">
            <a:xfrm flipH="1">
              <a:off x="0" y="733"/>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8" name="Line 194"/>
            <p:cNvSpPr>
              <a:spLocks noChangeShapeType="1"/>
            </p:cNvSpPr>
            <p:nvPr userDrawn="1"/>
          </p:nvSpPr>
          <p:spPr bwMode="gray">
            <a:xfrm flipH="1">
              <a:off x="0" y="1123"/>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9" name="Line 195"/>
            <p:cNvSpPr>
              <a:spLocks noChangeShapeType="1"/>
            </p:cNvSpPr>
            <p:nvPr userDrawn="1"/>
          </p:nvSpPr>
          <p:spPr bwMode="gray">
            <a:xfrm flipH="1">
              <a:off x="0" y="2707"/>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0" name="Line 196"/>
            <p:cNvSpPr>
              <a:spLocks noChangeShapeType="1"/>
            </p:cNvSpPr>
            <p:nvPr userDrawn="1"/>
          </p:nvSpPr>
          <p:spPr bwMode="gray">
            <a:xfrm flipH="1">
              <a:off x="0" y="3111"/>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1" name="Line 197"/>
            <p:cNvSpPr>
              <a:spLocks noChangeShapeType="1"/>
            </p:cNvSpPr>
            <p:nvPr userDrawn="1"/>
          </p:nvSpPr>
          <p:spPr bwMode="gray">
            <a:xfrm flipH="1">
              <a:off x="0" y="3516"/>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2" name="Line 198"/>
            <p:cNvSpPr>
              <a:spLocks noChangeShapeType="1"/>
            </p:cNvSpPr>
            <p:nvPr userDrawn="1"/>
          </p:nvSpPr>
          <p:spPr bwMode="gray">
            <a:xfrm flipH="1">
              <a:off x="0" y="3920"/>
              <a:ext cx="5760" cy="0"/>
            </a:xfrm>
            <a:prstGeom prst="line">
              <a:avLst/>
            </a:prstGeom>
            <a:noFill/>
            <a:ln w="9525">
              <a:solidFill>
                <a:srgbClr val="DDDDDD"/>
              </a:solidFill>
              <a:round/>
            </a:ln>
            <a:effectLst/>
          </p:spPr>
          <p:txBody>
            <a:bodyPr/>
            <a:lstStyle/>
            <a:p>
              <a:pPr>
                <a:defRPr/>
              </a:pPr>
              <a:endParaRPr lang="zh-CN" altLang="en-US">
                <a:ea typeface="+mn-ea"/>
              </a:endParaRPr>
            </a:p>
          </p:txBody>
        </p:sp>
      </p:grpSp>
      <p:sp>
        <p:nvSpPr>
          <p:cNvPr id="33" name="Text Box 11"/>
          <p:cNvSpPr txBox="1">
            <a:spLocks noChangeArrowheads="1"/>
          </p:cNvSpPr>
          <p:nvPr/>
        </p:nvSpPr>
        <p:spPr bwMode="gray">
          <a:xfrm>
            <a:off x="0" y="461963"/>
            <a:ext cx="1098550" cy="427037"/>
          </a:xfrm>
          <a:prstGeom prst="rect">
            <a:avLst/>
          </a:prstGeom>
          <a:noFill/>
          <a:ln w="9525">
            <a:noFill/>
            <a:miter lim="800000"/>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446088" y="1147763"/>
            <a:ext cx="725487" cy="633412"/>
          </a:xfrm>
          <a:prstGeom prst="rect">
            <a:avLst/>
          </a:prstGeom>
          <a:solidFill>
            <a:schemeClr val="folHlink">
              <a:alpha val="20000"/>
            </a:schemeClr>
          </a:solidFill>
          <a:ln w="9525">
            <a:noFill/>
            <a:miter lim="800000"/>
          </a:ln>
          <a:effectLst/>
        </p:spPr>
        <p:txBody>
          <a:bodyPr wrap="none" anchor="ctr"/>
          <a:lstStyle/>
          <a:p>
            <a:pPr>
              <a:defRPr/>
            </a:pPr>
            <a:endParaRPr lang="zh-CN" altLang="en-US">
              <a:ea typeface="+mn-ea"/>
            </a:endParaRPr>
          </a:p>
        </p:txBody>
      </p:sp>
      <p:sp>
        <p:nvSpPr>
          <p:cNvPr id="35" name="Rectangle 181"/>
          <p:cNvSpPr>
            <a:spLocks noChangeArrowheads="1"/>
          </p:cNvSpPr>
          <p:nvPr/>
        </p:nvSpPr>
        <p:spPr bwMode="gray">
          <a:xfrm>
            <a:off x="3349625" y="1165225"/>
            <a:ext cx="725488" cy="633413"/>
          </a:xfrm>
          <a:prstGeom prst="rect">
            <a:avLst/>
          </a:prstGeom>
          <a:solidFill>
            <a:srgbClr val="DDDDDD">
              <a:alpha val="10001"/>
            </a:srgbClr>
          </a:solidFill>
          <a:ln w="9525">
            <a:noFill/>
            <a:miter lim="800000"/>
          </a:ln>
          <a:effectLst/>
        </p:spPr>
        <p:txBody>
          <a:bodyPr wrap="none" anchor="ctr"/>
          <a:lstStyle/>
          <a:p>
            <a:pPr>
              <a:defRPr/>
            </a:pPr>
            <a:endParaRPr lang="zh-CN" altLang="en-US">
              <a:ea typeface="+mn-ea"/>
            </a:endParaRPr>
          </a:p>
        </p:txBody>
      </p:sp>
      <p:sp>
        <p:nvSpPr>
          <p:cNvPr id="36" name="Rectangle 183"/>
          <p:cNvSpPr>
            <a:spLocks noChangeArrowheads="1"/>
          </p:cNvSpPr>
          <p:nvPr/>
        </p:nvSpPr>
        <p:spPr bwMode="gray">
          <a:xfrm>
            <a:off x="1889125" y="1165225"/>
            <a:ext cx="725488" cy="633413"/>
          </a:xfrm>
          <a:prstGeom prst="rect">
            <a:avLst/>
          </a:prstGeom>
          <a:solidFill>
            <a:schemeClr val="folHlink">
              <a:alpha val="10001"/>
            </a:schemeClr>
          </a:solidFill>
          <a:ln w="9525">
            <a:noFill/>
            <a:miter lim="800000"/>
          </a:ln>
          <a:effectLst/>
        </p:spPr>
        <p:txBody>
          <a:bodyPr wrap="none" anchor="ctr"/>
          <a:lstStyle/>
          <a:p>
            <a:pPr>
              <a:defRPr/>
            </a:pPr>
            <a:endParaRPr lang="zh-CN" altLang="en-US">
              <a:ea typeface="+mn-ea"/>
            </a:endParaRPr>
          </a:p>
        </p:txBody>
      </p:sp>
      <p:sp>
        <p:nvSpPr>
          <p:cNvPr id="37" name="Rectangle 190"/>
          <p:cNvSpPr>
            <a:spLocks noChangeArrowheads="1"/>
          </p:cNvSpPr>
          <p:nvPr/>
        </p:nvSpPr>
        <p:spPr bwMode="gray">
          <a:xfrm>
            <a:off x="1143000" y="533400"/>
            <a:ext cx="725488" cy="633413"/>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sp>
        <p:nvSpPr>
          <p:cNvPr id="38" name="Rectangle 200"/>
          <p:cNvSpPr>
            <a:spLocks noChangeArrowheads="1"/>
          </p:cNvSpPr>
          <p:nvPr/>
        </p:nvSpPr>
        <p:spPr bwMode="gray">
          <a:xfrm>
            <a:off x="2578100" y="534988"/>
            <a:ext cx="725488" cy="633412"/>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grpSp>
        <p:nvGrpSpPr>
          <p:cNvPr id="39" name="Group 234"/>
          <p:cNvGrpSpPr/>
          <p:nvPr userDrawn="1"/>
        </p:nvGrpSpPr>
        <p:grpSpPr bwMode="auto">
          <a:xfrm>
            <a:off x="0" y="2257425"/>
            <a:ext cx="4738688" cy="4600575"/>
            <a:chOff x="-9" y="1395"/>
            <a:chExt cx="2985" cy="2898"/>
          </a:xfrm>
        </p:grpSpPr>
        <p:pic>
          <p:nvPicPr>
            <p:cNvPr id="40" name="Picture 213" descr="pan01"/>
            <p:cNvPicPr>
              <a:picLocks noChangeAspect="1" noChangeArrowheads="1"/>
            </p:cNvPicPr>
            <p:nvPr/>
          </p:nvPicPr>
          <p:blipFill>
            <a:blip r:embed="rId2" cstate="print"/>
            <a:srcRect l="46681" r="2339"/>
            <a:stretch>
              <a:fillRect/>
            </a:stretch>
          </p:blipFill>
          <p:spPr bwMode="gray">
            <a:xfrm>
              <a:off x="0" y="1395"/>
              <a:ext cx="2976" cy="2898"/>
            </a:xfrm>
            <a:prstGeom prst="rect">
              <a:avLst/>
            </a:prstGeom>
            <a:noFill/>
            <a:ln w="9525">
              <a:noFill/>
              <a:miter lim="800000"/>
              <a:headEnd/>
              <a:tailEnd/>
            </a:ln>
          </p:spPr>
        </p:pic>
        <p:sp>
          <p:nvSpPr>
            <p:cNvPr id="41" name="Freeform 209"/>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3" cstate="print"/>
              <a:srcRect/>
              <a:stretch>
                <a:fillRect r="-36540"/>
              </a:stretch>
            </a:blipFill>
            <a:ln w="9525">
              <a:noFill/>
              <a:round/>
            </a:ln>
            <a:effectLst/>
          </p:spPr>
          <p:txBody>
            <a:bodyPr/>
            <a:lstStyle/>
            <a:p>
              <a:pPr>
                <a:defRPr/>
              </a:pPr>
              <a:endParaRPr lang="zh-CN" altLang="en-US">
                <a:ea typeface="+mn-ea"/>
              </a:endParaRPr>
            </a:p>
          </p:txBody>
        </p:sp>
      </p:grpSp>
      <p:grpSp>
        <p:nvGrpSpPr>
          <p:cNvPr id="42" name="Group 233"/>
          <p:cNvGrpSpPr/>
          <p:nvPr/>
        </p:nvGrpSpPr>
        <p:grpSpPr bwMode="auto">
          <a:xfrm>
            <a:off x="9525" y="1395413"/>
            <a:ext cx="4256088" cy="4598987"/>
            <a:chOff x="0" y="1039"/>
            <a:chExt cx="2681" cy="2897"/>
          </a:xfrm>
        </p:grpSpPr>
        <p:pic>
          <p:nvPicPr>
            <p:cNvPr id="43" name="Picture 220" descr="pan01"/>
            <p:cNvPicPr>
              <a:picLocks noChangeAspect="1" noChangeArrowheads="1"/>
            </p:cNvPicPr>
            <p:nvPr userDrawn="1"/>
          </p:nvPicPr>
          <p:blipFill>
            <a:blip r:embed="rId2"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21" descr="封面二"/>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4" cstate="print"/>
              <a:srcRect/>
              <a:stretch>
                <a:fillRect/>
              </a:stretch>
            </a:blipFill>
            <a:ln w="9525">
              <a:noFill/>
              <a:round/>
            </a:ln>
            <a:effectLst/>
          </p:spPr>
          <p:txBody>
            <a:bodyPr/>
            <a:lstStyle/>
            <a:p>
              <a:pPr>
                <a:defRPr/>
              </a:pPr>
              <a:endParaRPr lang="zh-CN" altLang="en-US">
                <a:ea typeface="+mn-ea"/>
              </a:endParaRPr>
            </a:p>
          </p:txBody>
        </p:sp>
      </p:grpSp>
      <p:grpSp>
        <p:nvGrpSpPr>
          <p:cNvPr id="45" name="Group 232"/>
          <p:cNvGrpSpPr/>
          <p:nvPr userDrawn="1"/>
        </p:nvGrpSpPr>
        <p:grpSpPr bwMode="auto">
          <a:xfrm>
            <a:off x="-4763" y="304800"/>
            <a:ext cx="3821113" cy="5078413"/>
            <a:chOff x="-7" y="240"/>
            <a:chExt cx="2407" cy="3199"/>
          </a:xfrm>
        </p:grpSpPr>
        <p:pic>
          <p:nvPicPr>
            <p:cNvPr id="46" name="Picture 223" descr="pan01"/>
            <p:cNvPicPr>
              <a:picLocks noChangeAspect="1" noChangeArrowheads="1"/>
            </p:cNvPicPr>
            <p:nvPr userDrawn="1"/>
          </p:nvPicPr>
          <p:blipFill>
            <a:blip r:embed="rId2" cstate="print"/>
            <a:srcRect l="60431" r="2339"/>
            <a:stretch>
              <a:fillRect/>
            </a:stretch>
          </p:blipFill>
          <p:spPr bwMode="gray">
            <a:xfrm>
              <a:off x="0" y="240"/>
              <a:ext cx="2400" cy="3199"/>
            </a:xfrm>
            <a:prstGeom prst="rect">
              <a:avLst/>
            </a:prstGeom>
            <a:noFill/>
            <a:ln w="9525">
              <a:noFill/>
              <a:miter lim="800000"/>
              <a:headEnd/>
              <a:tailEnd/>
            </a:ln>
          </p:spPr>
        </p:pic>
        <p:sp>
          <p:nvSpPr>
            <p:cNvPr id="47" name="Freeform 224"/>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5" cstate="print"/>
              <a:srcRect/>
              <a:stretch>
                <a:fillRect r="-25709"/>
              </a:stretch>
            </a:blipFill>
            <a:ln w="9525">
              <a:noFill/>
              <a:round/>
            </a:ln>
            <a:effectLst/>
          </p:spPr>
          <p:txBody>
            <a:bodyPr/>
            <a:lstStyle/>
            <a:p>
              <a:pPr>
                <a:defRPr/>
              </a:pPr>
              <a:endParaRPr lang="zh-CN" altLang="en-US">
                <a:ea typeface="+mn-ea"/>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3" name="组合 86"/>
          <p:cNvGrpSpPr/>
          <p:nvPr userDrawn="1"/>
        </p:nvGrpSpPr>
        <p:grpSpPr bwMode="auto">
          <a:xfrm>
            <a:off x="-1588" y="-26988"/>
            <a:ext cx="9145588" cy="1674813"/>
            <a:chOff x="-1588" y="-26988"/>
            <a:chExt cx="9145588" cy="1674813"/>
          </a:xfrm>
        </p:grpSpPr>
        <p:pic>
          <p:nvPicPr>
            <p:cNvPr id="34"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p:nvPr userDrawn="1"/>
          </p:nvGrpSpPr>
          <p:grpSpPr bwMode="auto">
            <a:xfrm>
              <a:off x="-1588" y="-26987"/>
              <a:ext cx="1287463" cy="1674813"/>
              <a:chOff x="-1588" y="-26988"/>
              <a:chExt cx="1158876" cy="1508126"/>
            </a:xfrm>
          </p:grpSpPr>
          <p:grpSp>
            <p:nvGrpSpPr>
              <p:cNvPr id="36" name="Group 195"/>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7" name="Group 198"/>
              <p:cNvGrpSpPr/>
              <p:nvPr/>
            </p:nvGrpSpPr>
            <p:grpSpPr bwMode="auto">
              <a:xfrm>
                <a:off x="0" y="198438"/>
                <a:ext cx="1057275" cy="1143000"/>
                <a:chOff x="0" y="1039"/>
                <a:chExt cx="2681" cy="2897"/>
              </a:xfrm>
            </p:grpSpPr>
            <p:pic>
              <p:nvPicPr>
                <p:cNvPr id="41"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8" name="Group 201"/>
              <p:cNvGrpSpPr/>
              <p:nvPr/>
            </p:nvGrpSpPr>
            <p:grpSpPr bwMode="auto">
              <a:xfrm>
                <a:off x="-1588" y="-26988"/>
                <a:ext cx="933451" cy="1239838"/>
                <a:chOff x="-7" y="240"/>
                <a:chExt cx="2407" cy="3199"/>
              </a:xfrm>
            </p:grpSpPr>
            <p:pic>
              <p:nvPicPr>
                <p:cNvPr id="39"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5"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0" name="组合 76"/>
          <p:cNvGrpSpPr/>
          <p:nvPr userDrawn="1"/>
        </p:nvGrpSpPr>
        <p:grpSpPr bwMode="auto">
          <a:xfrm>
            <a:off x="5067300" y="5918200"/>
            <a:ext cx="4076700" cy="939800"/>
            <a:chOff x="5067300" y="5918200"/>
            <a:chExt cx="4076700" cy="939800"/>
          </a:xfrm>
        </p:grpSpPr>
        <p:sp>
          <p:nvSpPr>
            <p:cNvPr id="5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7"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8" name="组合 75"/>
          <p:cNvGrpSpPr/>
          <p:nvPr userDrawn="1"/>
        </p:nvGrpSpPr>
        <p:grpSpPr bwMode="auto">
          <a:xfrm>
            <a:off x="501650" y="5910263"/>
            <a:ext cx="4071938" cy="947737"/>
            <a:chOff x="501650" y="5910263"/>
            <a:chExt cx="4071938" cy="947761"/>
          </a:xfrm>
        </p:grpSpPr>
        <p:sp>
          <p:nvSpPr>
            <p:cNvPr id="59"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5"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6"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8"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69"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5EC534C6-8A25-4116-90DE-9A1A8189335B}"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1_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3" name="组合 86"/>
          <p:cNvGrpSpPr/>
          <p:nvPr userDrawn="1"/>
        </p:nvGrpSpPr>
        <p:grpSpPr bwMode="auto">
          <a:xfrm>
            <a:off x="-1588" y="-26988"/>
            <a:ext cx="9145588" cy="1674813"/>
            <a:chOff x="-1588" y="-26988"/>
            <a:chExt cx="9145588" cy="1674813"/>
          </a:xfrm>
        </p:grpSpPr>
        <p:pic>
          <p:nvPicPr>
            <p:cNvPr id="34"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p:nvPr userDrawn="1"/>
          </p:nvGrpSpPr>
          <p:grpSpPr bwMode="auto">
            <a:xfrm>
              <a:off x="-1588" y="-26987"/>
              <a:ext cx="1287463" cy="1674813"/>
              <a:chOff x="-1588" y="-26988"/>
              <a:chExt cx="1158876" cy="1508126"/>
            </a:xfrm>
          </p:grpSpPr>
          <p:grpSp>
            <p:nvGrpSpPr>
              <p:cNvPr id="36" name="Group 195"/>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7" name="Group 198"/>
              <p:cNvGrpSpPr/>
              <p:nvPr/>
            </p:nvGrpSpPr>
            <p:grpSpPr bwMode="auto">
              <a:xfrm>
                <a:off x="0" y="198438"/>
                <a:ext cx="1057275" cy="1143000"/>
                <a:chOff x="0" y="1039"/>
                <a:chExt cx="2681" cy="2897"/>
              </a:xfrm>
            </p:grpSpPr>
            <p:pic>
              <p:nvPicPr>
                <p:cNvPr id="41"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8" name="Group 201"/>
              <p:cNvGrpSpPr/>
              <p:nvPr/>
            </p:nvGrpSpPr>
            <p:grpSpPr bwMode="auto">
              <a:xfrm>
                <a:off x="-1588" y="-26988"/>
                <a:ext cx="933451" cy="1239838"/>
                <a:chOff x="-7" y="240"/>
                <a:chExt cx="2407" cy="3199"/>
              </a:xfrm>
            </p:grpSpPr>
            <p:pic>
              <p:nvPicPr>
                <p:cNvPr id="39"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5"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0" name="组合 76"/>
          <p:cNvGrpSpPr/>
          <p:nvPr userDrawn="1"/>
        </p:nvGrpSpPr>
        <p:grpSpPr bwMode="auto">
          <a:xfrm>
            <a:off x="5067300" y="5918200"/>
            <a:ext cx="4076700" cy="939800"/>
            <a:chOff x="5067300" y="5918200"/>
            <a:chExt cx="4076700" cy="939800"/>
          </a:xfrm>
        </p:grpSpPr>
        <p:sp>
          <p:nvSpPr>
            <p:cNvPr id="5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7"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8" name="组合 75"/>
          <p:cNvGrpSpPr/>
          <p:nvPr userDrawn="1"/>
        </p:nvGrpSpPr>
        <p:grpSpPr bwMode="auto">
          <a:xfrm>
            <a:off x="501650" y="5910263"/>
            <a:ext cx="4071938" cy="947737"/>
            <a:chOff x="501650" y="5910263"/>
            <a:chExt cx="4071938" cy="947761"/>
          </a:xfrm>
        </p:grpSpPr>
        <p:sp>
          <p:nvSpPr>
            <p:cNvPr id="59"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5"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6"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8"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69"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5EC534C6-8A25-4116-90DE-9A1A8189335B}"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5" name="组合 86"/>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p:nvPr userDrawn="1"/>
          </p:nvGrpSpPr>
          <p:grpSpPr bwMode="auto">
            <a:xfrm>
              <a:off x="-1588" y="-26987"/>
              <a:ext cx="1287463" cy="1674813"/>
              <a:chOff x="-1588" y="-26988"/>
              <a:chExt cx="1158876" cy="1508126"/>
            </a:xfrm>
          </p:grpSpPr>
          <p:grpSp>
            <p:nvGrpSpPr>
              <p:cNvPr id="38" name="Group 195"/>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9" name="Group 198"/>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40" name="Group 201"/>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E8163FA9-39D5-41A7-934C-0979F0F111EA}"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5" name="组合 86"/>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p:nvPr userDrawn="1"/>
          </p:nvGrpSpPr>
          <p:grpSpPr bwMode="auto">
            <a:xfrm>
              <a:off x="-1588" y="-26987"/>
              <a:ext cx="1287463" cy="1674813"/>
              <a:chOff x="-1588" y="-26988"/>
              <a:chExt cx="1158876" cy="1508126"/>
            </a:xfrm>
          </p:grpSpPr>
          <p:grpSp>
            <p:nvGrpSpPr>
              <p:cNvPr id="38" name="Group 195"/>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9" name="Group 198"/>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40" name="Group 201"/>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4529A544-07A2-4C63-BFD2-D00D3225B0E5}"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7ABBA551-5E20-4083-BCBF-1E3A740758F1}"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49B0B66C-65DE-434A-A8C4-11470CB1DFC2}"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xAndObj" preserve="1">
  <p:cSld name="标题，文本与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5" name="组合 86"/>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p:nvPr userDrawn="1"/>
          </p:nvGrpSpPr>
          <p:grpSpPr bwMode="auto">
            <a:xfrm>
              <a:off x="-1588" y="-26987"/>
              <a:ext cx="1287463" cy="1674813"/>
              <a:chOff x="-1588" y="-26988"/>
              <a:chExt cx="1158876" cy="1508126"/>
            </a:xfrm>
          </p:grpSpPr>
          <p:grpSp>
            <p:nvGrpSpPr>
              <p:cNvPr id="38" name="Group 195"/>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9" name="Group 198"/>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40" name="Group 201"/>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790F329B-190E-4123-8968-8EAD905B9AE9}"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chart" preserve="1">
  <p:cSld name="标题和图表">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24400"/>
          </a:xfrm>
        </p:spPr>
        <p:txBody>
          <a:bodyPr/>
          <a:lstStyle/>
          <a:p>
            <a:pPr lvl="0"/>
            <a:endParaRPr lang="zh-CN" altLang="en-US" noProof="0"/>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A6D70ACE-821C-4ED1-B81A-1F6A433302D3}"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24400"/>
          </a:xfrm>
        </p:spPr>
        <p:txBody>
          <a:bodyPr/>
          <a:lstStyle/>
          <a:p>
            <a:pPr lvl="0"/>
            <a:endParaRPr lang="zh-CN" altLang="en-US" noProof="0"/>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F1B98FF3-415E-4277-8621-DA0F8CA9D016}"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D892A085-3A82-416B-9A97-C73BC0289E67}" type="slidenum">
              <a:rPr lang="en-US" altLang="zh-CN"/>
              <a:t>‹#›</a:t>
            </a:fld>
            <a:endParaRPr lang="en-US" altLang="zh-CN"/>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标题幻灯片">
    <p:spTree>
      <p:nvGrpSpPr>
        <p:cNvPr id="1" name=""/>
        <p:cNvGrpSpPr/>
        <p:nvPr/>
      </p:nvGrpSpPr>
      <p:grpSpPr>
        <a:xfrm>
          <a:off x="0" y="0"/>
          <a:ext cx="0" cy="0"/>
          <a:chOff x="0" y="0"/>
          <a:chExt cx="0" cy="0"/>
        </a:xfrm>
      </p:grpSpPr>
      <p:grpSp>
        <p:nvGrpSpPr>
          <p:cNvPr id="2" name="Group 191"/>
          <p:cNvGrpSpPr/>
          <p:nvPr/>
        </p:nvGrpSpPr>
        <p:grpSpPr bwMode="auto">
          <a:xfrm>
            <a:off x="434975" y="4763"/>
            <a:ext cx="8015288" cy="6853237"/>
            <a:chOff x="274" y="10"/>
            <a:chExt cx="5049" cy="4310"/>
          </a:xfrm>
        </p:grpSpPr>
        <p:sp>
          <p:nvSpPr>
            <p:cNvPr id="5" name="Line 126"/>
            <p:cNvSpPr>
              <a:spLocks noChangeShapeType="1"/>
            </p:cNvSpPr>
            <p:nvPr userDrawn="1"/>
          </p:nvSpPr>
          <p:spPr bwMode="gray">
            <a:xfrm>
              <a:off x="3479"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6" name="Line 137"/>
            <p:cNvSpPr>
              <a:spLocks noChangeShapeType="1"/>
            </p:cNvSpPr>
            <p:nvPr userDrawn="1"/>
          </p:nvSpPr>
          <p:spPr bwMode="gray">
            <a:xfrm>
              <a:off x="3929"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7" name="Line 139"/>
            <p:cNvSpPr>
              <a:spLocks noChangeShapeType="1"/>
            </p:cNvSpPr>
            <p:nvPr userDrawn="1"/>
          </p:nvSpPr>
          <p:spPr bwMode="gray">
            <a:xfrm>
              <a:off x="4395"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8" name="Line 140"/>
            <p:cNvSpPr>
              <a:spLocks noChangeShapeType="1"/>
            </p:cNvSpPr>
            <p:nvPr userDrawn="1"/>
          </p:nvSpPr>
          <p:spPr bwMode="gray">
            <a:xfrm>
              <a:off x="4845"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9" name="Line 143"/>
            <p:cNvSpPr>
              <a:spLocks noChangeShapeType="1"/>
            </p:cNvSpPr>
            <p:nvPr userDrawn="1"/>
          </p:nvSpPr>
          <p:spPr bwMode="gray">
            <a:xfrm>
              <a:off x="5302"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0" name="Line 147"/>
            <p:cNvSpPr>
              <a:spLocks noChangeShapeType="1"/>
            </p:cNvSpPr>
            <p:nvPr userDrawn="1"/>
          </p:nvSpPr>
          <p:spPr bwMode="gray">
            <a:xfrm>
              <a:off x="1651"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1" name="Line 149"/>
            <p:cNvSpPr>
              <a:spLocks noChangeShapeType="1"/>
            </p:cNvSpPr>
            <p:nvPr userDrawn="1"/>
          </p:nvSpPr>
          <p:spPr bwMode="gray">
            <a:xfrm>
              <a:off x="2101"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2" name="Line 151"/>
            <p:cNvSpPr>
              <a:spLocks noChangeShapeType="1"/>
            </p:cNvSpPr>
            <p:nvPr userDrawn="1"/>
          </p:nvSpPr>
          <p:spPr bwMode="gray">
            <a:xfrm>
              <a:off x="2567"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3" name="Line 152"/>
            <p:cNvSpPr>
              <a:spLocks noChangeShapeType="1"/>
            </p:cNvSpPr>
            <p:nvPr userDrawn="1"/>
          </p:nvSpPr>
          <p:spPr bwMode="gray">
            <a:xfrm>
              <a:off x="3017"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4" name="Line 158"/>
            <p:cNvSpPr>
              <a:spLocks noChangeShapeType="1"/>
            </p:cNvSpPr>
            <p:nvPr userDrawn="1"/>
          </p:nvSpPr>
          <p:spPr bwMode="gray">
            <a:xfrm>
              <a:off x="274"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5" name="Line 160"/>
            <p:cNvSpPr>
              <a:spLocks noChangeShapeType="1"/>
            </p:cNvSpPr>
            <p:nvPr userDrawn="1"/>
          </p:nvSpPr>
          <p:spPr bwMode="gray">
            <a:xfrm>
              <a:off x="740"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sp>
          <p:nvSpPr>
            <p:cNvPr id="16" name="Line 161"/>
            <p:cNvSpPr>
              <a:spLocks noChangeShapeType="1"/>
            </p:cNvSpPr>
            <p:nvPr userDrawn="1"/>
          </p:nvSpPr>
          <p:spPr bwMode="gray">
            <a:xfrm>
              <a:off x="1190" y="10"/>
              <a:ext cx="21" cy="4310"/>
            </a:xfrm>
            <a:prstGeom prst="line">
              <a:avLst/>
            </a:prstGeom>
            <a:noFill/>
            <a:ln w="9525">
              <a:solidFill>
                <a:srgbClr val="DDDDDD">
                  <a:alpha val="50000"/>
                </a:srgbClr>
              </a:solidFill>
              <a:round/>
            </a:ln>
            <a:effectLst/>
          </p:spPr>
          <p:txBody>
            <a:bodyPr/>
            <a:lstStyle/>
            <a:p>
              <a:pPr>
                <a:defRPr/>
              </a:pPr>
              <a:endParaRPr lang="zh-CN" altLang="en-US">
                <a:ea typeface="+mn-ea"/>
              </a:endParaRPr>
            </a:p>
          </p:txBody>
        </p:sp>
      </p:grpSp>
      <p:sp>
        <p:nvSpPr>
          <p:cNvPr id="17" name="Rectangle 87"/>
          <p:cNvSpPr>
            <a:spLocks noChangeArrowheads="1"/>
          </p:cNvSpPr>
          <p:nvPr/>
        </p:nvSpPr>
        <p:spPr bwMode="gray">
          <a:xfrm>
            <a:off x="0" y="1844824"/>
            <a:ext cx="9144000" cy="2503487"/>
          </a:xfrm>
          <a:prstGeom prst="rect">
            <a:avLst/>
          </a:prstGeom>
          <a:gradFill rotWithShape="1">
            <a:gsLst>
              <a:gs pos="0">
                <a:srgbClr val="6493F6"/>
              </a:gs>
              <a:gs pos="100000">
                <a:srgbClr val="98D2F6"/>
              </a:gs>
            </a:gsLst>
            <a:lin ang="0" scaled="1"/>
          </a:gradFill>
          <a:ln w="9525">
            <a:noFill/>
            <a:miter lim="800000"/>
          </a:ln>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2651125" y="5588000"/>
            <a:ext cx="725488" cy="635000"/>
          </a:xfrm>
          <a:prstGeom prst="rect">
            <a:avLst/>
          </a:prstGeom>
          <a:solidFill>
            <a:srgbClr val="DDDDDD">
              <a:alpha val="30000"/>
            </a:srgbClr>
          </a:solidFill>
          <a:ln w="9525">
            <a:no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4105275" y="5588000"/>
            <a:ext cx="725488" cy="635000"/>
          </a:xfrm>
          <a:prstGeom prst="rect">
            <a:avLst/>
          </a:prstGeom>
          <a:solidFill>
            <a:srgbClr val="DDDDDD">
              <a:alpha val="30000"/>
            </a:srgbClr>
          </a:solidFill>
          <a:ln w="9525">
            <a:noFill/>
            <a:miter lim="800000"/>
          </a:ln>
          <a:effectLst/>
        </p:spPr>
        <p:txBody>
          <a:bodyPr wrap="none" anchor="ctr"/>
          <a:lstStyle/>
          <a:p>
            <a:pPr>
              <a:defRPr/>
            </a:pPr>
            <a:endParaRPr lang="zh-CN" altLang="en-US">
              <a:ea typeface="+mn-ea"/>
            </a:endParaRPr>
          </a:p>
        </p:txBody>
      </p:sp>
      <p:sp>
        <p:nvSpPr>
          <p:cNvPr id="20" name="Rectangle 172"/>
          <p:cNvSpPr>
            <a:spLocks noChangeArrowheads="1"/>
          </p:cNvSpPr>
          <p:nvPr/>
        </p:nvSpPr>
        <p:spPr bwMode="gray">
          <a:xfrm>
            <a:off x="3367088" y="4943475"/>
            <a:ext cx="725487" cy="636588"/>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1917700" y="4943475"/>
            <a:ext cx="725488" cy="636588"/>
          </a:xfrm>
          <a:prstGeom prst="rect">
            <a:avLst/>
          </a:prstGeom>
          <a:solidFill>
            <a:schemeClr val="accent2">
              <a:alpha val="20000"/>
            </a:schemeClr>
          </a:solidFill>
          <a:ln w="9525">
            <a:noFill/>
            <a:miter lim="800000"/>
          </a:ln>
          <a:effectLst/>
        </p:spPr>
        <p:txBody>
          <a:bodyPr wrap="none" anchor="ctr"/>
          <a:lstStyle/>
          <a:p>
            <a:pPr>
              <a:defRPr/>
            </a:pPr>
            <a:endParaRPr lang="zh-CN" altLang="en-US">
              <a:ea typeface="+mn-ea"/>
            </a:endParaRPr>
          </a:p>
        </p:txBody>
      </p:sp>
      <p:sp>
        <p:nvSpPr>
          <p:cNvPr id="22" name="Rectangle 178"/>
          <p:cNvSpPr>
            <a:spLocks noChangeArrowheads="1"/>
          </p:cNvSpPr>
          <p:nvPr/>
        </p:nvSpPr>
        <p:spPr bwMode="gray">
          <a:xfrm>
            <a:off x="4105275" y="4310063"/>
            <a:ext cx="725488" cy="636587"/>
          </a:xfrm>
          <a:prstGeom prst="rect">
            <a:avLst/>
          </a:prstGeom>
          <a:solidFill>
            <a:srgbClr val="DDDDDD">
              <a:alpha val="10001"/>
            </a:srgbClr>
          </a:solidFill>
          <a:ln w="9525">
            <a:noFill/>
            <a:miter lim="800000"/>
          </a:ln>
          <a:effectLst/>
        </p:spPr>
        <p:txBody>
          <a:bodyPr wrap="none" anchor="ctr"/>
          <a:lstStyle/>
          <a:p>
            <a:pPr>
              <a:defRPr/>
            </a:pPr>
            <a:endParaRPr lang="zh-CN" altLang="en-US">
              <a:ea typeface="+mn-ea"/>
            </a:endParaRPr>
          </a:p>
        </p:txBody>
      </p:sp>
      <p:sp>
        <p:nvSpPr>
          <p:cNvPr id="23" name="Rectangle 186"/>
          <p:cNvSpPr>
            <a:spLocks noChangeArrowheads="1"/>
          </p:cNvSpPr>
          <p:nvPr/>
        </p:nvSpPr>
        <p:spPr bwMode="gray">
          <a:xfrm>
            <a:off x="3371850" y="6221413"/>
            <a:ext cx="728663" cy="636587"/>
          </a:xfrm>
          <a:prstGeom prst="rect">
            <a:avLst/>
          </a:prstGeom>
          <a:solidFill>
            <a:srgbClr val="DDDDDD">
              <a:alpha val="39999"/>
            </a:srgbClr>
          </a:solidFill>
          <a:ln w="9525">
            <a:noFill/>
            <a:miter lim="800000"/>
          </a:ln>
          <a:effectLst/>
        </p:spPr>
        <p:txBody>
          <a:bodyPr wrap="none" anchor="ctr"/>
          <a:lstStyle/>
          <a:p>
            <a:pPr>
              <a:defRPr/>
            </a:pPr>
            <a:endParaRPr lang="zh-CN" altLang="en-US">
              <a:ea typeface="+mn-ea"/>
            </a:endParaRPr>
          </a:p>
        </p:txBody>
      </p:sp>
      <p:sp>
        <p:nvSpPr>
          <p:cNvPr id="24" name="Rectangle 188"/>
          <p:cNvSpPr>
            <a:spLocks noChangeArrowheads="1"/>
          </p:cNvSpPr>
          <p:nvPr/>
        </p:nvSpPr>
        <p:spPr bwMode="gray">
          <a:xfrm>
            <a:off x="1920875" y="6221413"/>
            <a:ext cx="725488" cy="636587"/>
          </a:xfrm>
          <a:prstGeom prst="rect">
            <a:avLst/>
          </a:prstGeom>
          <a:solidFill>
            <a:srgbClr val="DDDDDD">
              <a:alpha val="39999"/>
            </a:srgbClr>
          </a:solidFill>
          <a:ln w="9525">
            <a:noFill/>
            <a:miter lim="800000"/>
          </a:ln>
          <a:effectLst/>
        </p:spPr>
        <p:txBody>
          <a:bodyPr wrap="none" anchor="ctr"/>
          <a:lstStyle/>
          <a:p>
            <a:pPr>
              <a:defRPr/>
            </a:pPr>
            <a:endParaRPr lang="zh-CN" altLang="en-US">
              <a:ea typeface="+mn-ea"/>
            </a:endParaRPr>
          </a:p>
        </p:txBody>
      </p:sp>
      <p:grpSp>
        <p:nvGrpSpPr>
          <p:cNvPr id="3" name="Group 206"/>
          <p:cNvGrpSpPr/>
          <p:nvPr/>
        </p:nvGrpSpPr>
        <p:grpSpPr bwMode="auto">
          <a:xfrm>
            <a:off x="-71470" y="-357214"/>
            <a:ext cx="9215438" cy="6508750"/>
            <a:chOff x="-45" y="-180"/>
            <a:chExt cx="5805" cy="4100"/>
          </a:xfrm>
        </p:grpSpPr>
        <p:sp>
          <p:nvSpPr>
            <p:cNvPr id="26" name="Line 192"/>
            <p:cNvSpPr>
              <a:spLocks noChangeShapeType="1"/>
            </p:cNvSpPr>
            <p:nvPr userDrawn="1"/>
          </p:nvSpPr>
          <p:spPr bwMode="gray">
            <a:xfrm flipH="1">
              <a:off x="0" y="336"/>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7" name="Line 193"/>
            <p:cNvSpPr>
              <a:spLocks noChangeShapeType="1"/>
            </p:cNvSpPr>
            <p:nvPr userDrawn="1"/>
          </p:nvSpPr>
          <p:spPr bwMode="gray">
            <a:xfrm flipH="1">
              <a:off x="0" y="733"/>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8" name="Line 194"/>
            <p:cNvSpPr>
              <a:spLocks noChangeShapeType="1"/>
            </p:cNvSpPr>
            <p:nvPr userDrawn="1"/>
          </p:nvSpPr>
          <p:spPr bwMode="gray">
            <a:xfrm flipH="1">
              <a:off x="-45" y="-180"/>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29" name="Line 195"/>
            <p:cNvSpPr>
              <a:spLocks noChangeShapeType="1"/>
            </p:cNvSpPr>
            <p:nvPr userDrawn="1"/>
          </p:nvSpPr>
          <p:spPr bwMode="gray">
            <a:xfrm flipH="1">
              <a:off x="0" y="2707"/>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0" name="Line 196"/>
            <p:cNvSpPr>
              <a:spLocks noChangeShapeType="1"/>
            </p:cNvSpPr>
            <p:nvPr userDrawn="1"/>
          </p:nvSpPr>
          <p:spPr bwMode="gray">
            <a:xfrm flipH="1">
              <a:off x="0" y="3111"/>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1" name="Line 197"/>
            <p:cNvSpPr>
              <a:spLocks noChangeShapeType="1"/>
            </p:cNvSpPr>
            <p:nvPr userDrawn="1"/>
          </p:nvSpPr>
          <p:spPr bwMode="gray">
            <a:xfrm flipH="1">
              <a:off x="0" y="3516"/>
              <a:ext cx="5760" cy="0"/>
            </a:xfrm>
            <a:prstGeom prst="line">
              <a:avLst/>
            </a:prstGeom>
            <a:noFill/>
            <a:ln w="9525">
              <a:solidFill>
                <a:srgbClr val="DDDDDD"/>
              </a:solidFill>
              <a:round/>
            </a:ln>
            <a:effectLst/>
          </p:spPr>
          <p:txBody>
            <a:bodyPr/>
            <a:lstStyle/>
            <a:p>
              <a:pPr>
                <a:defRPr/>
              </a:pPr>
              <a:endParaRPr lang="zh-CN" altLang="en-US">
                <a:ea typeface="+mn-ea"/>
              </a:endParaRPr>
            </a:p>
          </p:txBody>
        </p:sp>
        <p:sp>
          <p:nvSpPr>
            <p:cNvPr id="32" name="Line 198"/>
            <p:cNvSpPr>
              <a:spLocks noChangeShapeType="1"/>
            </p:cNvSpPr>
            <p:nvPr userDrawn="1"/>
          </p:nvSpPr>
          <p:spPr bwMode="gray">
            <a:xfrm flipH="1">
              <a:off x="0" y="3920"/>
              <a:ext cx="5760" cy="0"/>
            </a:xfrm>
            <a:prstGeom prst="line">
              <a:avLst/>
            </a:prstGeom>
            <a:noFill/>
            <a:ln w="9525">
              <a:solidFill>
                <a:srgbClr val="DDDDDD"/>
              </a:solidFill>
              <a:round/>
            </a:ln>
            <a:effectLst/>
          </p:spPr>
          <p:txBody>
            <a:bodyPr/>
            <a:lstStyle/>
            <a:p>
              <a:pPr>
                <a:defRPr/>
              </a:pPr>
              <a:endParaRPr lang="zh-CN" altLang="en-US">
                <a:ea typeface="+mn-ea"/>
              </a:endParaRPr>
            </a:p>
          </p:txBody>
        </p:sp>
      </p:grpSp>
      <p:sp>
        <p:nvSpPr>
          <p:cNvPr id="33" name="Text Box 11"/>
          <p:cNvSpPr txBox="1">
            <a:spLocks noChangeArrowheads="1"/>
          </p:cNvSpPr>
          <p:nvPr/>
        </p:nvSpPr>
        <p:spPr bwMode="gray">
          <a:xfrm>
            <a:off x="0" y="461963"/>
            <a:ext cx="1098550" cy="427037"/>
          </a:xfrm>
          <a:prstGeom prst="rect">
            <a:avLst/>
          </a:prstGeom>
          <a:noFill/>
          <a:ln w="9525">
            <a:noFill/>
            <a:miter lim="800000"/>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446088" y="1147763"/>
            <a:ext cx="725487" cy="633412"/>
          </a:xfrm>
          <a:prstGeom prst="rect">
            <a:avLst/>
          </a:prstGeom>
          <a:solidFill>
            <a:schemeClr val="folHlink">
              <a:alpha val="20000"/>
            </a:schemeClr>
          </a:solidFill>
          <a:ln w="9525">
            <a:noFill/>
            <a:miter lim="800000"/>
          </a:ln>
          <a:effectLst/>
        </p:spPr>
        <p:txBody>
          <a:bodyPr wrap="none" anchor="ctr"/>
          <a:lstStyle/>
          <a:p>
            <a:pPr>
              <a:defRPr/>
            </a:pPr>
            <a:endParaRPr lang="zh-CN" altLang="en-US">
              <a:ea typeface="+mn-ea"/>
            </a:endParaRPr>
          </a:p>
        </p:txBody>
      </p:sp>
      <p:sp>
        <p:nvSpPr>
          <p:cNvPr id="35" name="Rectangle 181"/>
          <p:cNvSpPr>
            <a:spLocks noChangeArrowheads="1"/>
          </p:cNvSpPr>
          <p:nvPr/>
        </p:nvSpPr>
        <p:spPr bwMode="gray">
          <a:xfrm>
            <a:off x="3349625" y="1165225"/>
            <a:ext cx="725488" cy="633413"/>
          </a:xfrm>
          <a:prstGeom prst="rect">
            <a:avLst/>
          </a:prstGeom>
          <a:solidFill>
            <a:srgbClr val="DDDDDD">
              <a:alpha val="10001"/>
            </a:srgbClr>
          </a:solidFill>
          <a:ln w="9525">
            <a:noFill/>
            <a:miter lim="800000"/>
          </a:ln>
          <a:effectLst/>
        </p:spPr>
        <p:txBody>
          <a:bodyPr wrap="none" anchor="ctr"/>
          <a:lstStyle/>
          <a:p>
            <a:pPr>
              <a:defRPr/>
            </a:pPr>
            <a:endParaRPr lang="zh-CN" altLang="en-US">
              <a:ea typeface="+mn-ea"/>
            </a:endParaRPr>
          </a:p>
        </p:txBody>
      </p:sp>
      <p:sp>
        <p:nvSpPr>
          <p:cNvPr id="36" name="Rectangle 183"/>
          <p:cNvSpPr>
            <a:spLocks noChangeArrowheads="1"/>
          </p:cNvSpPr>
          <p:nvPr/>
        </p:nvSpPr>
        <p:spPr bwMode="gray">
          <a:xfrm>
            <a:off x="1889125" y="1165225"/>
            <a:ext cx="725488" cy="633413"/>
          </a:xfrm>
          <a:prstGeom prst="rect">
            <a:avLst/>
          </a:prstGeom>
          <a:solidFill>
            <a:schemeClr val="folHlink">
              <a:alpha val="10001"/>
            </a:schemeClr>
          </a:solidFill>
          <a:ln w="9525">
            <a:noFill/>
            <a:miter lim="800000"/>
          </a:ln>
          <a:effectLst/>
        </p:spPr>
        <p:txBody>
          <a:bodyPr wrap="none" anchor="ctr"/>
          <a:lstStyle/>
          <a:p>
            <a:pPr>
              <a:defRPr/>
            </a:pPr>
            <a:endParaRPr lang="zh-CN" altLang="en-US">
              <a:ea typeface="+mn-ea"/>
            </a:endParaRPr>
          </a:p>
        </p:txBody>
      </p:sp>
      <p:sp>
        <p:nvSpPr>
          <p:cNvPr id="37" name="Rectangle 190"/>
          <p:cNvSpPr>
            <a:spLocks noChangeArrowheads="1"/>
          </p:cNvSpPr>
          <p:nvPr/>
        </p:nvSpPr>
        <p:spPr bwMode="gray">
          <a:xfrm>
            <a:off x="1143000" y="533400"/>
            <a:ext cx="725488" cy="633413"/>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sp>
        <p:nvSpPr>
          <p:cNvPr id="38" name="Rectangle 200"/>
          <p:cNvSpPr>
            <a:spLocks noChangeArrowheads="1"/>
          </p:cNvSpPr>
          <p:nvPr/>
        </p:nvSpPr>
        <p:spPr bwMode="gray">
          <a:xfrm>
            <a:off x="2578100" y="534988"/>
            <a:ext cx="725488" cy="633412"/>
          </a:xfrm>
          <a:prstGeom prst="rect">
            <a:avLst/>
          </a:prstGeom>
          <a:solidFill>
            <a:srgbClr val="DDDDDD">
              <a:alpha val="20000"/>
            </a:srgbClr>
          </a:solidFill>
          <a:ln w="9525">
            <a:noFill/>
            <a:miter lim="800000"/>
          </a:ln>
          <a:effectLst/>
        </p:spPr>
        <p:txBody>
          <a:bodyPr wrap="none" anchor="ctr"/>
          <a:lstStyle/>
          <a:p>
            <a:pPr>
              <a:defRPr/>
            </a:pPr>
            <a:endParaRPr lang="zh-CN" altLang="en-US">
              <a:ea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标题和内容">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dirty="0"/>
              <a:t>单击此处编辑母版标题样式</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30466BE2-E008-476D-AF8E-741B1170BB4C}"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3" name="图片 65" descr="标题.jpg"/>
          <p:cNvPicPr>
            <a:picLocks noChangeAspect="1"/>
          </p:cNvPicPr>
          <p:nvPr userDrawn="1"/>
        </p:nvPicPr>
        <p:blipFill>
          <a:blip r:embed="rId2" cstate="print"/>
          <a:stretch>
            <a:fillRect/>
          </a:stretch>
        </p:blipFill>
        <p:spPr bwMode="auto">
          <a:xfrm>
            <a:off x="395536" y="260648"/>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节标题">
    <p:spTree>
      <p:nvGrpSpPr>
        <p:cNvPr id="1" name=""/>
        <p:cNvGrpSpPr/>
        <p:nvPr/>
      </p:nvGrpSpPr>
      <p:grpSpPr>
        <a:xfrm>
          <a:off x="0" y="0"/>
          <a:ext cx="0" cy="0"/>
          <a:chOff x="0" y="0"/>
          <a:chExt cx="0" cy="0"/>
        </a:xfrm>
      </p:grpSpPr>
      <p:sp>
        <p:nvSpPr>
          <p:cNvPr id="5" name="Rectangle 154"/>
          <p:cNvSpPr>
            <a:spLocks noChangeArrowheads="1"/>
          </p:cNvSpPr>
          <p:nvPr/>
        </p:nvSpPr>
        <p:spPr bwMode="gray">
          <a:xfrm>
            <a:off x="7113588" y="6384949"/>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6384949"/>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6384949"/>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592933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5884883"/>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5884883"/>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5884883"/>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5959496"/>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6357958"/>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5884883"/>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6384949"/>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6384949"/>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6384949"/>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5884883"/>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5884883"/>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5884883"/>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6384949"/>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4" name="Rectangle 176"/>
          <p:cNvSpPr>
            <a:spLocks noChangeArrowheads="1"/>
          </p:cNvSpPr>
          <p:nvPr userDrawn="1"/>
        </p:nvSpPr>
        <p:spPr bwMode="gray">
          <a:xfrm>
            <a:off x="4065587" y="6357958"/>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标题和内容">
    <p:spTree>
      <p:nvGrpSpPr>
        <p:cNvPr id="1" name=""/>
        <p:cNvGrpSpPr/>
        <p:nvPr/>
      </p:nvGrpSpPr>
      <p:grpSpPr>
        <a:xfrm>
          <a:off x="0" y="0"/>
          <a:ext cx="0" cy="0"/>
          <a:chOff x="0" y="0"/>
          <a:chExt cx="0" cy="0"/>
        </a:xfrm>
      </p:grpSpPr>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4" name="组合 86"/>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p:nvPr userDrawn="1"/>
          </p:nvGrpSpPr>
          <p:grpSpPr bwMode="auto">
            <a:xfrm>
              <a:off x="-1588" y="-26987"/>
              <a:ext cx="1287463" cy="1674813"/>
              <a:chOff x="-1588" y="-26988"/>
              <a:chExt cx="1158876" cy="1508126"/>
            </a:xfrm>
          </p:grpSpPr>
          <p:grpSp>
            <p:nvGrpSpPr>
              <p:cNvPr id="37" name="Group 195"/>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8" name="Group 198"/>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39" name="Group 201"/>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2" name="标题 1"/>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节标题">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A2E2BA9F-2BA8-4266-9FF3-8B36D967D13E}" type="slidenum">
              <a:rPr lang="zh-CN" altLang="en-US"/>
              <a:t>‹#›</a:t>
            </a:fld>
            <a:endParaRPr lang="en-US" altLang="zh-CN"/>
          </a:p>
        </p:txBody>
      </p:sp>
      <p:grpSp>
        <p:nvGrpSpPr>
          <p:cNvPr id="72" name="组合 76"/>
          <p:cNvGrpSpPr/>
          <p:nvPr userDrawn="1"/>
        </p:nvGrpSpPr>
        <p:grpSpPr bwMode="auto">
          <a:xfrm>
            <a:off x="5067300" y="0"/>
            <a:ext cx="4076700" cy="939800"/>
            <a:chOff x="5067300" y="5918200"/>
            <a:chExt cx="4076700" cy="939800"/>
          </a:xfrm>
        </p:grpSpPr>
        <p:sp>
          <p:nvSpPr>
            <p:cNvPr id="7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86" name="组合 76"/>
          <p:cNvGrpSpPr/>
          <p:nvPr userDrawn="1"/>
        </p:nvGrpSpPr>
        <p:grpSpPr bwMode="auto">
          <a:xfrm>
            <a:off x="0" y="0"/>
            <a:ext cx="4076700" cy="939800"/>
            <a:chOff x="5067300" y="5918200"/>
            <a:chExt cx="4076700" cy="939800"/>
          </a:xfrm>
        </p:grpSpPr>
        <p:sp>
          <p:nvSpPr>
            <p:cNvPr id="87"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8"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9"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0"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1"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2"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94" name="组合 76"/>
          <p:cNvGrpSpPr/>
          <p:nvPr userDrawn="1"/>
        </p:nvGrpSpPr>
        <p:grpSpPr bwMode="auto">
          <a:xfrm>
            <a:off x="995366" y="0"/>
            <a:ext cx="4076700" cy="939800"/>
            <a:chOff x="5067300" y="5918200"/>
            <a:chExt cx="4076700" cy="939800"/>
          </a:xfrm>
        </p:grpSpPr>
        <p:sp>
          <p:nvSpPr>
            <p:cNvPr id="95"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6"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7"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8"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0"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101" name="组合 76"/>
          <p:cNvGrpSpPr/>
          <p:nvPr userDrawn="1"/>
        </p:nvGrpSpPr>
        <p:grpSpPr bwMode="auto">
          <a:xfrm>
            <a:off x="4071934" y="-24"/>
            <a:ext cx="4076700" cy="939800"/>
            <a:chOff x="5067300" y="5918200"/>
            <a:chExt cx="4076700" cy="939800"/>
          </a:xfrm>
        </p:grpSpPr>
        <p:sp>
          <p:nvSpPr>
            <p:cNvPr id="10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5" name="组合 86"/>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p:nvPr userDrawn="1"/>
          </p:nvGrpSpPr>
          <p:grpSpPr bwMode="auto">
            <a:xfrm>
              <a:off x="-1588" y="-26987"/>
              <a:ext cx="1287463" cy="1674813"/>
              <a:chOff x="-1588" y="-26988"/>
              <a:chExt cx="1158876" cy="1508126"/>
            </a:xfrm>
          </p:grpSpPr>
          <p:grpSp>
            <p:nvGrpSpPr>
              <p:cNvPr id="38" name="Group 195"/>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39" name="Group 198"/>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40" name="Group 201"/>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3649AB23-127B-48EC-801F-EA2A6489486C}"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4"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5"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6"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7"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8"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9"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0"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1"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2"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3"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4"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5"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2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3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37" name="组合 86"/>
          <p:cNvGrpSpPr/>
          <p:nvPr userDrawn="1"/>
        </p:nvGrpSpPr>
        <p:grpSpPr bwMode="auto">
          <a:xfrm>
            <a:off x="-1588" y="-26988"/>
            <a:ext cx="9145588" cy="1674813"/>
            <a:chOff x="-1588" y="-26988"/>
            <a:chExt cx="9145588" cy="1674813"/>
          </a:xfrm>
        </p:grpSpPr>
        <p:pic>
          <p:nvPicPr>
            <p:cNvPr id="38"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9" name="组合 64"/>
            <p:cNvGrpSpPr/>
            <p:nvPr userDrawn="1"/>
          </p:nvGrpSpPr>
          <p:grpSpPr bwMode="auto">
            <a:xfrm>
              <a:off x="-1588" y="-26987"/>
              <a:ext cx="1287463" cy="1674813"/>
              <a:chOff x="-1588" y="-26988"/>
              <a:chExt cx="1158876" cy="1508126"/>
            </a:xfrm>
          </p:grpSpPr>
          <p:grpSp>
            <p:nvGrpSpPr>
              <p:cNvPr id="40" name="Group 195"/>
              <p:cNvGrpSpPr/>
              <p:nvPr/>
            </p:nvGrpSpPr>
            <p:grpSpPr bwMode="auto">
              <a:xfrm>
                <a:off x="0" y="357188"/>
                <a:ext cx="1157288" cy="1123950"/>
                <a:chOff x="-9" y="1395"/>
                <a:chExt cx="2985" cy="2898"/>
              </a:xfrm>
            </p:grpSpPr>
            <p:pic>
              <p:nvPicPr>
                <p:cNvPr id="47"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8"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ln>
                <a:effectLst/>
              </p:spPr>
              <p:txBody>
                <a:bodyPr/>
                <a:lstStyle/>
                <a:p>
                  <a:pPr>
                    <a:defRPr/>
                  </a:pPr>
                  <a:endParaRPr lang="zh-CN" altLang="en-US">
                    <a:ea typeface="+mn-ea"/>
                  </a:endParaRPr>
                </a:p>
              </p:txBody>
            </p:sp>
          </p:grpSp>
          <p:grpSp>
            <p:nvGrpSpPr>
              <p:cNvPr id="41" name="Group 198"/>
              <p:cNvGrpSpPr/>
              <p:nvPr/>
            </p:nvGrpSpPr>
            <p:grpSpPr bwMode="auto">
              <a:xfrm>
                <a:off x="0" y="198438"/>
                <a:ext cx="1057275" cy="1143000"/>
                <a:chOff x="0" y="1039"/>
                <a:chExt cx="2681" cy="2897"/>
              </a:xfrm>
            </p:grpSpPr>
            <p:pic>
              <p:nvPicPr>
                <p:cNvPr id="45"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6"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ln>
                <a:effectLst/>
              </p:spPr>
              <p:txBody>
                <a:bodyPr/>
                <a:lstStyle/>
                <a:p>
                  <a:pPr>
                    <a:defRPr/>
                  </a:pPr>
                  <a:endParaRPr lang="zh-CN" altLang="en-US">
                    <a:ea typeface="+mn-ea"/>
                  </a:endParaRPr>
                </a:p>
              </p:txBody>
            </p:sp>
          </p:grpSp>
          <p:grpSp>
            <p:nvGrpSpPr>
              <p:cNvPr id="42" name="Group 201"/>
              <p:cNvGrpSpPr/>
              <p:nvPr/>
            </p:nvGrpSpPr>
            <p:grpSpPr bwMode="auto">
              <a:xfrm>
                <a:off x="-1588" y="-26988"/>
                <a:ext cx="933451" cy="1239838"/>
                <a:chOff x="-7" y="240"/>
                <a:chExt cx="2407" cy="3199"/>
              </a:xfrm>
            </p:grpSpPr>
            <p:pic>
              <p:nvPicPr>
                <p:cNvPr id="43"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4"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49"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2"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4" name="组合 76"/>
          <p:cNvGrpSpPr/>
          <p:nvPr userDrawn="1"/>
        </p:nvGrpSpPr>
        <p:grpSpPr bwMode="auto">
          <a:xfrm>
            <a:off x="5067300" y="5918200"/>
            <a:ext cx="4076700" cy="939800"/>
            <a:chOff x="5067300" y="5918200"/>
            <a:chExt cx="4076700" cy="939800"/>
          </a:xfrm>
        </p:grpSpPr>
        <p:sp>
          <p:nvSpPr>
            <p:cNvPr id="55"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1"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2" name="组合 75"/>
          <p:cNvGrpSpPr/>
          <p:nvPr userDrawn="1"/>
        </p:nvGrpSpPr>
        <p:grpSpPr bwMode="auto">
          <a:xfrm>
            <a:off x="501650" y="5910263"/>
            <a:ext cx="4071938" cy="947737"/>
            <a:chOff x="501650" y="5910263"/>
            <a:chExt cx="4071938" cy="947761"/>
          </a:xfrm>
        </p:grpSpPr>
        <p:sp>
          <p:nvSpPr>
            <p:cNvPr id="63"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7"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8"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9"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0"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2"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3"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1593876F-4E3E-4F79-8CBC-2AD2F52DB951}" type="slidenum">
              <a:rPr lang="zh-CN" altLang="en-US"/>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jpe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28" Type="http://schemas.openxmlformats.org/officeDocument/2006/relationships/image" Target="../media/image7.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ln>
          <a:effectLst/>
        </p:spPr>
        <p:txBody>
          <a:bodyPr wrap="none" anchor="ctr"/>
          <a:lstStyle/>
          <a:p>
            <a:pPr>
              <a:defRPr/>
            </a:pPr>
            <a:endParaRPr lang="zh-CN" altLang="en-US">
              <a:ea typeface="+mn-ea"/>
            </a:endParaRPr>
          </a:p>
        </p:txBody>
      </p:sp>
      <p:grpSp>
        <p:nvGrpSpPr>
          <p:cNvPr id="2" name="组合 86"/>
          <p:cNvGrpSpPr/>
          <p:nvPr userDrawn="1"/>
        </p:nvGrpSpPr>
        <p:grpSpPr bwMode="auto">
          <a:xfrm>
            <a:off x="-1588" y="-26988"/>
            <a:ext cx="9145588" cy="1674813"/>
            <a:chOff x="-1588" y="-26988"/>
            <a:chExt cx="9145588" cy="1674813"/>
          </a:xfrm>
        </p:grpSpPr>
        <p:pic>
          <p:nvPicPr>
            <p:cNvPr id="66" name="图片 65" descr="标题.jpg"/>
            <p:cNvPicPr>
              <a:picLocks noChangeAspect="1"/>
            </p:cNvPicPr>
            <p:nvPr userDrawn="1"/>
          </p:nvPicPr>
          <p:blipFill>
            <a:blip r:embed="rId2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1088" name="组合 64"/>
            <p:cNvGrpSpPr/>
            <p:nvPr userDrawn="1"/>
          </p:nvGrpSpPr>
          <p:grpSpPr bwMode="auto">
            <a:xfrm>
              <a:off x="-1588" y="-26988"/>
              <a:ext cx="1287463" cy="1674813"/>
              <a:chOff x="-1588" y="-26988"/>
              <a:chExt cx="1158876" cy="1508126"/>
            </a:xfrm>
          </p:grpSpPr>
          <p:grpSp>
            <p:nvGrpSpPr>
              <p:cNvPr id="1089" name="Group 195"/>
              <p:cNvGrpSpPr/>
              <p:nvPr/>
            </p:nvGrpSpPr>
            <p:grpSpPr bwMode="auto">
              <a:xfrm>
                <a:off x="0" y="357188"/>
                <a:ext cx="1157288" cy="1123950"/>
                <a:chOff x="-9" y="1395"/>
                <a:chExt cx="2985" cy="2898"/>
              </a:xfrm>
            </p:grpSpPr>
            <p:pic>
              <p:nvPicPr>
                <p:cNvPr id="1100" name="Picture 196" descr="pan01"/>
                <p:cNvPicPr>
                  <a:picLocks noChangeAspect="1" noChangeArrowheads="1"/>
                </p:cNvPicPr>
                <p:nvPr/>
              </p:nvPicPr>
              <p:blipFill>
                <a:blip r:embed="rId23" cstate="print"/>
                <a:srcRect l="46681" r="2339"/>
                <a:stretch>
                  <a:fillRect/>
                </a:stretch>
              </p:blipFill>
              <p:spPr bwMode="gray">
                <a:xfrm>
                  <a:off x="0" y="1395"/>
                  <a:ext cx="2976" cy="2898"/>
                </a:xfrm>
                <a:prstGeom prst="rect">
                  <a:avLst/>
                </a:prstGeom>
                <a:noFill/>
                <a:ln w="9525">
                  <a:noFill/>
                  <a:miter lim="800000"/>
                  <a:headEnd/>
                  <a:tailEnd/>
                </a:ln>
              </p:spPr>
            </p:pic>
            <p:sp>
              <p:nvSpPr>
                <p:cNvPr id="1221" name="Freeform 197"/>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24" cstate="print"/>
                  <a:srcRect/>
                  <a:stretch>
                    <a:fillRect r="-36540"/>
                  </a:stretch>
                </a:blipFill>
                <a:ln w="9525">
                  <a:noFill/>
                  <a:round/>
                </a:ln>
                <a:effectLst/>
              </p:spPr>
              <p:txBody>
                <a:bodyPr/>
                <a:lstStyle/>
                <a:p>
                  <a:pPr>
                    <a:defRPr/>
                  </a:pPr>
                  <a:endParaRPr lang="zh-CN" altLang="en-US">
                    <a:ea typeface="+mn-ea"/>
                  </a:endParaRPr>
                </a:p>
              </p:txBody>
            </p:sp>
          </p:grpSp>
          <p:grpSp>
            <p:nvGrpSpPr>
              <p:cNvPr id="1090" name="Group 198"/>
              <p:cNvGrpSpPr/>
              <p:nvPr/>
            </p:nvGrpSpPr>
            <p:grpSpPr bwMode="auto">
              <a:xfrm>
                <a:off x="0" y="198438"/>
                <a:ext cx="1057275" cy="1143000"/>
                <a:chOff x="0" y="1039"/>
                <a:chExt cx="2681" cy="2897"/>
              </a:xfrm>
            </p:grpSpPr>
            <p:pic>
              <p:nvPicPr>
                <p:cNvPr id="1096" name="Picture 199" descr="pan01"/>
                <p:cNvPicPr>
                  <a:picLocks noChangeAspect="1" noChangeArrowheads="1"/>
                </p:cNvPicPr>
                <p:nvPr userDrawn="1"/>
              </p:nvPicPr>
              <p:blipFill>
                <a:blip r:embed="rId25" cstate="print"/>
                <a:srcRect l="51730" r="2339"/>
                <a:stretch>
                  <a:fillRect/>
                </a:stretch>
              </p:blipFill>
              <p:spPr bwMode="gray">
                <a:xfrm>
                  <a:off x="0" y="1039"/>
                  <a:ext cx="2681" cy="2897"/>
                </a:xfrm>
                <a:prstGeom prst="rect">
                  <a:avLst/>
                </a:prstGeom>
                <a:noFill/>
                <a:ln w="9525">
                  <a:noFill/>
                  <a:miter lim="800000"/>
                  <a:headEnd/>
                  <a:tailEnd/>
                </a:ln>
              </p:spPr>
            </p:pic>
            <p:sp>
              <p:nvSpPr>
                <p:cNvPr id="1224" name="Freeform 200"/>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26" cstate="print"/>
                  <a:srcRect/>
                  <a:stretch>
                    <a:fillRect b="-16332"/>
                  </a:stretch>
                </a:blipFill>
                <a:ln w="9525">
                  <a:noFill/>
                  <a:round/>
                </a:ln>
                <a:effectLst/>
              </p:spPr>
              <p:txBody>
                <a:bodyPr/>
                <a:lstStyle/>
                <a:p>
                  <a:pPr>
                    <a:defRPr/>
                  </a:pPr>
                  <a:endParaRPr lang="zh-CN" altLang="en-US">
                    <a:ea typeface="+mn-ea"/>
                  </a:endParaRPr>
                </a:p>
              </p:txBody>
            </p:sp>
          </p:grpSp>
          <p:grpSp>
            <p:nvGrpSpPr>
              <p:cNvPr id="1091" name="Group 201"/>
              <p:cNvGrpSpPr/>
              <p:nvPr/>
            </p:nvGrpSpPr>
            <p:grpSpPr bwMode="auto">
              <a:xfrm>
                <a:off x="-1588" y="-26988"/>
                <a:ext cx="933451" cy="1239838"/>
                <a:chOff x="-7" y="240"/>
                <a:chExt cx="2407" cy="3199"/>
              </a:xfrm>
            </p:grpSpPr>
            <p:pic>
              <p:nvPicPr>
                <p:cNvPr id="1092" name="Picture 202" descr="pan01"/>
                <p:cNvPicPr>
                  <a:picLocks noChangeAspect="1" noChangeArrowheads="1"/>
                </p:cNvPicPr>
                <p:nvPr userDrawn="1"/>
              </p:nvPicPr>
              <p:blipFill>
                <a:blip r:embed="rId27" cstate="print"/>
                <a:srcRect l="60431" r="2339"/>
                <a:stretch>
                  <a:fillRect/>
                </a:stretch>
              </p:blipFill>
              <p:spPr bwMode="gray">
                <a:xfrm>
                  <a:off x="0" y="240"/>
                  <a:ext cx="2400" cy="3199"/>
                </a:xfrm>
                <a:prstGeom prst="rect">
                  <a:avLst/>
                </a:prstGeom>
                <a:noFill/>
                <a:ln w="9525">
                  <a:noFill/>
                  <a:miter lim="800000"/>
                  <a:headEnd/>
                  <a:tailEnd/>
                </a:ln>
              </p:spPr>
            </p:pic>
            <p:sp>
              <p:nvSpPr>
                <p:cNvPr id="1227" name="Freeform 203"/>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28" cstate="print"/>
                  <a:srcRect/>
                  <a:stretch>
                    <a:fillRect r="-25709"/>
                  </a:stretch>
                </a:blipFill>
                <a:ln w="9525">
                  <a:noFill/>
                  <a:round/>
                </a:ln>
                <a:effectLst/>
              </p:spPr>
              <p:txBody>
                <a:bodyPr/>
                <a:lstStyle/>
                <a:p>
                  <a:pPr>
                    <a:defRPr/>
                  </a:pPr>
                  <a:endParaRPr lang="zh-CN" altLang="en-US">
                    <a:ea typeface="+mn-ea"/>
                  </a:endParaRPr>
                </a:p>
              </p:txBody>
            </p:sp>
          </p:grpSp>
        </p:grpSp>
      </p:grpSp>
      <p:sp>
        <p:nvSpPr>
          <p:cNvPr id="1026" name="Rectangle 2"/>
          <p:cNvSpPr>
            <a:spLocks noGrp="1" noChangeArrowheads="1"/>
          </p:cNvSpPr>
          <p:nvPr>
            <p:ph type="title"/>
          </p:nvPr>
        </p:nvSpPr>
        <p:spPr bwMode="gray">
          <a:xfrm>
            <a:off x="1395413" y="409575"/>
            <a:ext cx="7391400" cy="714375"/>
          </a:xfrm>
          <a:prstGeom prst="rect">
            <a:avLst/>
          </a:prstGeom>
          <a:noFill/>
          <a:ln w="9525">
            <a:noFill/>
            <a:miter lim="800000"/>
          </a:ln>
          <a:effectLst>
            <a:outerShdw dist="35921" dir="2700000" algn="ctr" rotWithShape="0">
              <a:schemeClr val="bg2"/>
            </a:outerShdw>
          </a:effectLst>
        </p:spPr>
        <p:txBody>
          <a:bodyPr vert="horz" wrap="square" lIns="91440" tIns="45720" rIns="91440" bIns="45720" numCol="1" anchor="ctr" anchorCtr="0" compatLnSpc="1"/>
          <a:lstStyle/>
          <a:p>
            <a:pPr lvl="0"/>
            <a:r>
              <a:rPr lang="zh-CN" altLang="en-US" dirty="0"/>
              <a:t>单击此处编辑母版标题样式</a:t>
            </a:r>
          </a:p>
        </p:txBody>
      </p:sp>
      <p:sp>
        <p:nvSpPr>
          <p:cNvPr id="68"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0"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3"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ln>
          <a:effectLst/>
        </p:spPr>
        <p:txBody>
          <a:bodyPr wrap="none" anchor="ctr"/>
          <a:lstStyle/>
          <a:p>
            <a:pPr>
              <a:defRPr/>
            </a:pPr>
            <a:endParaRPr lang="zh-CN" altLang="en-US">
              <a:ea typeface="+mn-ea"/>
            </a:endParaRPr>
          </a:p>
        </p:txBody>
      </p:sp>
      <p:sp>
        <p:nvSpPr>
          <p:cNvPr id="8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7" name="组合 76"/>
          <p:cNvGrpSpPr/>
          <p:nvPr userDrawn="1"/>
        </p:nvGrpSpPr>
        <p:grpSpPr bwMode="auto">
          <a:xfrm>
            <a:off x="5067300" y="5918200"/>
            <a:ext cx="4076700" cy="939800"/>
            <a:chOff x="5067300" y="5918200"/>
            <a:chExt cx="4076700" cy="939800"/>
          </a:xfrm>
        </p:grpSpPr>
        <p:sp>
          <p:nvSpPr>
            <p:cNvPr id="7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1"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83"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8" name="组合 75"/>
          <p:cNvGrpSpPr/>
          <p:nvPr userDrawn="1"/>
        </p:nvGrpSpPr>
        <p:grpSpPr bwMode="auto">
          <a:xfrm>
            <a:off x="501650" y="5910263"/>
            <a:ext cx="4071938" cy="947737"/>
            <a:chOff x="501650" y="5910263"/>
            <a:chExt cx="4071938" cy="947761"/>
          </a:xfrm>
        </p:grpSpPr>
        <p:sp>
          <p:nvSpPr>
            <p:cNvPr id="58"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7"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9"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8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121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ln>
          <a:effectLst/>
        </p:spPr>
        <p:txBody>
          <a:bodyPr wrap="none" anchor="ctr"/>
          <a:lstStyle/>
          <a:p>
            <a:pPr>
              <a:defRPr/>
            </a:pPr>
            <a:endParaRPr lang="zh-CN" altLang="en-US">
              <a:ea typeface="+mn-ea"/>
            </a:endParaRPr>
          </a:p>
        </p:txBody>
      </p:sp>
      <p:sp>
        <p:nvSpPr>
          <p:cNvPr id="1072" name="Rectangle 3"/>
          <p:cNvSpPr>
            <a:spLocks noGrp="1" noChangeArrowheads="1"/>
          </p:cNvSpPr>
          <p:nvPr>
            <p:ph type="body" idx="1"/>
          </p:nvPr>
        </p:nvSpPr>
        <p:spPr bwMode="gray">
          <a:xfrm>
            <a:off x="785813" y="1500188"/>
            <a:ext cx="7929562" cy="42148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anose="020F0502020204030204" pitchFamily="34" charset="0"/>
        </a:defRPr>
      </a:lvl2pPr>
      <a:lvl3pPr algn="l" rtl="0" eaLnBrk="0" fontAlgn="base" hangingPunct="0">
        <a:spcBef>
          <a:spcPct val="0"/>
        </a:spcBef>
        <a:spcAft>
          <a:spcPct val="0"/>
        </a:spcAft>
        <a:defRPr sz="3600" b="1">
          <a:solidFill>
            <a:srgbClr val="FFFFFF"/>
          </a:solidFill>
          <a:latin typeface="Calibri" panose="020F0502020204030204" pitchFamily="34" charset="0"/>
        </a:defRPr>
      </a:lvl3pPr>
      <a:lvl4pPr algn="l" rtl="0" eaLnBrk="0" fontAlgn="base" hangingPunct="0">
        <a:spcBef>
          <a:spcPct val="0"/>
        </a:spcBef>
        <a:spcAft>
          <a:spcPct val="0"/>
        </a:spcAft>
        <a:defRPr sz="3600" b="1">
          <a:solidFill>
            <a:srgbClr val="FFFFFF"/>
          </a:solidFill>
          <a:latin typeface="Calibri" panose="020F0502020204030204" pitchFamily="34" charset="0"/>
        </a:defRPr>
      </a:lvl4pPr>
      <a:lvl5pPr algn="l" rtl="0" eaLnBrk="0" fontAlgn="base" hangingPunct="0">
        <a:spcBef>
          <a:spcPct val="0"/>
        </a:spcBef>
        <a:spcAft>
          <a:spcPct val="0"/>
        </a:spcAft>
        <a:defRPr sz="3600" b="1">
          <a:solidFill>
            <a:srgbClr val="FFFFFF"/>
          </a:solidFill>
          <a:latin typeface="Calibri" panose="020F0502020204030204" pitchFamily="34" charset="0"/>
        </a:defRPr>
      </a:lvl5pPr>
      <a:lvl6pPr marL="457200" algn="l" rtl="0" fontAlgn="base">
        <a:spcBef>
          <a:spcPct val="0"/>
        </a:spcBef>
        <a:spcAft>
          <a:spcPct val="0"/>
        </a:spcAft>
        <a:defRPr sz="3600" b="1">
          <a:solidFill>
            <a:srgbClr val="FFFFFF"/>
          </a:solidFill>
          <a:latin typeface="Arial" panose="020B0604020202020204" pitchFamily="34" charset="0"/>
        </a:defRPr>
      </a:lvl6pPr>
      <a:lvl7pPr marL="914400" algn="l" rtl="0" fontAlgn="base">
        <a:spcBef>
          <a:spcPct val="0"/>
        </a:spcBef>
        <a:spcAft>
          <a:spcPct val="0"/>
        </a:spcAft>
        <a:defRPr sz="3600" b="1">
          <a:solidFill>
            <a:srgbClr val="FFFFFF"/>
          </a:solidFill>
          <a:latin typeface="Arial" panose="020B0604020202020204" pitchFamily="34" charset="0"/>
        </a:defRPr>
      </a:lvl7pPr>
      <a:lvl8pPr marL="1371600" algn="l" rtl="0" fontAlgn="base">
        <a:spcBef>
          <a:spcPct val="0"/>
        </a:spcBef>
        <a:spcAft>
          <a:spcPct val="0"/>
        </a:spcAft>
        <a:defRPr sz="3600" b="1">
          <a:solidFill>
            <a:srgbClr val="FFFFFF"/>
          </a:solidFill>
          <a:latin typeface="Arial" panose="020B0604020202020204" pitchFamily="34" charset="0"/>
        </a:defRPr>
      </a:lvl8pPr>
      <a:lvl9pPr marL="1828800" algn="l" rtl="0" fontAlgn="base">
        <a:spcBef>
          <a:spcPct val="0"/>
        </a:spcBef>
        <a:spcAft>
          <a:spcPct val="0"/>
        </a:spcAft>
        <a:defRPr sz="3600" b="1">
          <a:solidFill>
            <a:srgbClr val="FFFFFF"/>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5" Type="http://schemas.openxmlformats.org/officeDocument/2006/relationships/image" Target="../media/image90.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
          <p:cNvSpPr>
            <a:spLocks noGrp="1" noChangeArrowheads="1"/>
          </p:cNvSpPr>
          <p:nvPr>
            <p:ph type="subTitle" idx="4294967295"/>
          </p:nvPr>
        </p:nvSpPr>
        <p:spPr>
          <a:xfrm>
            <a:off x="1786136" y="4658584"/>
            <a:ext cx="5571728" cy="438318"/>
          </a:xfrm>
        </p:spPr>
        <p:txBody>
          <a:bodyPr/>
          <a:lstStyle/>
          <a:p>
            <a:pPr algn="ctr" eaLnBrk="1" hangingPunct="1">
              <a:lnSpc>
                <a:spcPct val="80000"/>
              </a:lnSpc>
              <a:buNone/>
            </a:pPr>
            <a:r>
              <a:rPr lang="zh-CN" altLang="en-US" b="1" dirty="0">
                <a:solidFill>
                  <a:srgbClr val="0033CC"/>
                </a:solidFill>
                <a:latin typeface="+mn-ea"/>
                <a:cs typeface="楷体_GB2312"/>
              </a:rPr>
              <a:t>王石平，教授</a:t>
            </a:r>
            <a:r>
              <a:rPr lang="en-US" altLang="zh-CN" b="1" dirty="0">
                <a:solidFill>
                  <a:srgbClr val="0033CC"/>
                </a:solidFill>
                <a:latin typeface="+mn-ea"/>
                <a:cs typeface="楷体_GB2312"/>
              </a:rPr>
              <a:t>/</a:t>
            </a:r>
            <a:r>
              <a:rPr lang="zh-CN" altLang="en-US" b="1" dirty="0">
                <a:solidFill>
                  <a:srgbClr val="0033CC"/>
                </a:solidFill>
                <a:latin typeface="+mn-ea"/>
                <a:cs typeface="楷体_GB2312"/>
              </a:rPr>
              <a:t>博导</a:t>
            </a:r>
            <a:r>
              <a:rPr lang="en-US" altLang="zh-CN" b="1" dirty="0">
                <a:solidFill>
                  <a:srgbClr val="0033CC"/>
                </a:solidFill>
                <a:latin typeface="+mn-ea"/>
                <a:cs typeface="楷体_GB2312"/>
              </a:rPr>
              <a:t>/</a:t>
            </a:r>
            <a:r>
              <a:rPr lang="zh-CN" altLang="en-US" b="1" dirty="0">
                <a:solidFill>
                  <a:srgbClr val="0033CC"/>
                </a:solidFill>
                <a:latin typeface="+mn-ea"/>
                <a:cs typeface="楷体_GB2312"/>
              </a:rPr>
              <a:t>旗山学者</a:t>
            </a:r>
            <a:endParaRPr lang="en-NZ" altLang="zh-CN" b="1" dirty="0">
              <a:solidFill>
                <a:srgbClr val="0033CC"/>
              </a:solidFill>
              <a:latin typeface="+mn-ea"/>
              <a:cs typeface="楷体_GB2312"/>
            </a:endParaRPr>
          </a:p>
          <a:p>
            <a:pPr algn="ctr" eaLnBrk="1" hangingPunct="1">
              <a:lnSpc>
                <a:spcPct val="80000"/>
              </a:lnSpc>
              <a:buNone/>
            </a:pPr>
            <a:endParaRPr lang="en-NZ" altLang="zh-CN" b="1" dirty="0">
              <a:solidFill>
                <a:srgbClr val="0033CC"/>
              </a:solidFill>
              <a:ea typeface="楷体_GB2312"/>
              <a:cs typeface="楷体_GB2312"/>
            </a:endParaRPr>
          </a:p>
          <a:p>
            <a:pPr algn="ctr" eaLnBrk="1" hangingPunct="1">
              <a:lnSpc>
                <a:spcPct val="80000"/>
              </a:lnSpc>
            </a:pPr>
            <a:endParaRPr lang="en-US" altLang="zh-CN" sz="3200" dirty="0">
              <a:ea typeface="楷体_GB2312"/>
              <a:cs typeface="楷体_GB2312"/>
            </a:endParaRPr>
          </a:p>
        </p:txBody>
      </p:sp>
      <p:sp>
        <p:nvSpPr>
          <p:cNvPr id="2050" name="Rectangle 2"/>
          <p:cNvSpPr>
            <a:spLocks noGrp="1" noChangeArrowheads="1"/>
          </p:cNvSpPr>
          <p:nvPr>
            <p:ph type="ctrTitle" idx="4294967295"/>
          </p:nvPr>
        </p:nvSpPr>
        <p:spPr>
          <a:xfrm>
            <a:off x="1598357" y="1922066"/>
            <a:ext cx="5947286" cy="2057400"/>
          </a:xfrm>
          <a:effectLst>
            <a:outerShdw dist="35921" dir="2700000" algn="ctr" rotWithShape="0">
              <a:schemeClr val="bg2">
                <a:alpha val="50000"/>
              </a:schemeClr>
            </a:outerShdw>
          </a:effectLst>
        </p:spPr>
        <p:txBody>
          <a:bodyPr/>
          <a:lstStyle/>
          <a:p>
            <a:pPr algn="ctr" eaLnBrk="1" hangingPunct="1"/>
            <a:r>
              <a:rPr lang="zh-CN" altLang="en-US" dirty="0">
                <a:latin typeface="Times New Roman" panose="02020603050405020304" pitchFamily="18" charset="0"/>
                <a:cs typeface="Times New Roman" panose="02020603050405020304" pitchFamily="18" charset="0"/>
              </a:rPr>
              <a:t>第十六讲 可视化与理解</a:t>
            </a:r>
            <a:r>
              <a:rPr lang="en-US" altLang="zh-CN" dirty="0">
                <a:latin typeface="Times New Roman" panose="02020603050405020304" pitchFamily="18" charset="0"/>
                <a:cs typeface="Times New Roman" panose="02020603050405020304" pitchFamily="18" charset="0"/>
              </a:rPr>
              <a:t>CNN</a:t>
            </a:r>
            <a:endParaRPr lang="en-US" altLang="zh-CN" sz="4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960" y="0"/>
            <a:ext cx="1788079" cy="1800000"/>
          </a:xfrm>
          <a:prstGeom prst="rect">
            <a:avLst/>
          </a:prstGeom>
        </p:spPr>
      </p:pic>
      <p:sp>
        <p:nvSpPr>
          <p:cNvPr id="7" name="Rectangle 10"/>
          <p:cNvSpPr txBox="1">
            <a:spLocks noChangeArrowheads="1"/>
          </p:cNvSpPr>
          <p:nvPr/>
        </p:nvSpPr>
        <p:spPr bwMode="gray">
          <a:xfrm>
            <a:off x="1786136" y="5365913"/>
            <a:ext cx="5571728" cy="43831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lnSpc>
                <a:spcPct val="80000"/>
              </a:lnSpc>
              <a:buFontTx/>
              <a:buNone/>
            </a:pPr>
            <a:r>
              <a:rPr lang="zh-CN" altLang="en-US" b="1" kern="0" dirty="0">
                <a:solidFill>
                  <a:srgbClr val="0033CC"/>
                </a:solidFill>
                <a:latin typeface="+mn-ea"/>
                <a:cs typeface="楷体_GB2312"/>
              </a:rPr>
              <a:t>数学与计算机科学学院</a:t>
            </a:r>
            <a:endParaRPr lang="en-NZ" altLang="zh-CN" b="1" kern="0" dirty="0">
              <a:solidFill>
                <a:srgbClr val="0033CC"/>
              </a:solidFill>
              <a:latin typeface="+mn-ea"/>
              <a:cs typeface="楷体_GB2312"/>
            </a:endParaRPr>
          </a:p>
          <a:p>
            <a:pPr algn="ctr" eaLnBrk="1" hangingPunct="1">
              <a:lnSpc>
                <a:spcPct val="80000"/>
              </a:lnSpc>
            </a:pPr>
            <a:endParaRPr lang="en-US" altLang="zh-CN" b="0" kern="0" dirty="0">
              <a:ea typeface="楷体_GB2312"/>
              <a:cs typeface="楷体_GB231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5845" r="20686"/>
          <a:stretch>
            <a:fillRect/>
          </a:stretch>
        </p:blipFill>
        <p:spPr>
          <a:xfrm>
            <a:off x="5868144" y="5903936"/>
            <a:ext cx="3240361" cy="952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zh-CN" altLang="en-US" sz="3200" dirty="0">
                <a:solidFill>
                  <a:schemeClr val="bg1"/>
                </a:solidFill>
              </a:rPr>
              <a:t>倒数第二层：降维</a:t>
            </a:r>
            <a:endParaRPr lang="zh-CN" altLang="en-US" sz="32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402" y="2099917"/>
            <a:ext cx="4352937" cy="4744628"/>
          </a:xfrm>
          <a:prstGeom prst="rect">
            <a:avLst/>
          </a:prstGeom>
        </p:spPr>
      </p:pic>
      <p:sp>
        <p:nvSpPr>
          <p:cNvPr id="8" name="矩形 7"/>
          <p:cNvSpPr/>
          <p:nvPr/>
        </p:nvSpPr>
        <p:spPr>
          <a:xfrm>
            <a:off x="323528" y="1916832"/>
            <a:ext cx="259228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通过将向量的维数从</a:t>
            </a:r>
            <a:r>
              <a:rPr lang="en-US" altLang="zh-CN" b="0" dirty="0">
                <a:latin typeface="Times New Roman" panose="02020603050405020304" pitchFamily="18" charset="0"/>
                <a:ea typeface="+mn-ea"/>
                <a:cs typeface="Times New Roman" panose="02020603050405020304" pitchFamily="18" charset="0"/>
              </a:rPr>
              <a:t>4096</a:t>
            </a:r>
            <a:r>
              <a:rPr lang="zh-CN" altLang="en-US" b="0" dirty="0">
                <a:latin typeface="Times New Roman" panose="02020603050405020304" pitchFamily="18" charset="0"/>
                <a:ea typeface="+mn-ea"/>
                <a:cs typeface="Times New Roman" panose="02020603050405020304" pitchFamily="18" charset="0"/>
              </a:rPr>
              <a:t>减少到</a:t>
            </a:r>
            <a:r>
              <a:rPr lang="en-US" altLang="zh-CN" b="0" dirty="0">
                <a:latin typeface="Times New Roman" panose="02020603050405020304" pitchFamily="18" charset="0"/>
                <a:ea typeface="+mn-ea"/>
                <a:cs typeface="Times New Roman" panose="02020603050405020304" pitchFamily="18" charset="0"/>
              </a:rPr>
              <a:t>2</a:t>
            </a:r>
            <a:r>
              <a:rPr lang="zh-CN" altLang="en-US" b="0" dirty="0">
                <a:latin typeface="Times New Roman" panose="02020603050405020304" pitchFamily="18" charset="0"/>
                <a:ea typeface="+mn-ea"/>
                <a:cs typeface="Times New Roman" panose="02020603050405020304" pitchFamily="18" charset="0"/>
              </a:rPr>
              <a:t>维，可视化</a:t>
            </a:r>
            <a:r>
              <a:rPr lang="en-US" altLang="zh-CN" b="0" dirty="0">
                <a:latin typeface="Times New Roman" panose="02020603050405020304" pitchFamily="18" charset="0"/>
                <a:ea typeface="+mn-ea"/>
                <a:cs typeface="Times New Roman" panose="02020603050405020304" pitchFamily="18" charset="0"/>
              </a:rPr>
              <a:t>FC7</a:t>
            </a:r>
            <a:r>
              <a:rPr lang="zh-CN" altLang="en-US" b="0" dirty="0">
                <a:latin typeface="Times New Roman" panose="02020603050405020304" pitchFamily="18" charset="0"/>
                <a:ea typeface="+mn-ea"/>
                <a:cs typeface="Times New Roman" panose="02020603050405020304" pitchFamily="18" charset="0"/>
              </a:rPr>
              <a:t>特征向量的“空间”</a:t>
            </a:r>
          </a:p>
        </p:txBody>
      </p:sp>
      <p:sp>
        <p:nvSpPr>
          <p:cNvPr id="9" name="矩形 8"/>
          <p:cNvSpPr/>
          <p:nvPr/>
        </p:nvSpPr>
        <p:spPr>
          <a:xfrm>
            <a:off x="107504" y="3284984"/>
            <a:ext cx="3024336"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b="0" dirty="0">
                <a:latin typeface="Times New Roman" panose="02020603050405020304" pitchFamily="18" charset="0"/>
                <a:ea typeface="+mn-ea"/>
                <a:cs typeface="Times New Roman" panose="02020603050405020304" pitchFamily="18" charset="0"/>
              </a:rPr>
              <a:t>简单算法：主成分分析</a:t>
            </a:r>
            <a:r>
              <a:rPr lang="en-US" altLang="zh-CN" b="0" dirty="0">
                <a:latin typeface="Times New Roman" panose="02020603050405020304" pitchFamily="18" charset="0"/>
                <a:ea typeface="+mn-ea"/>
                <a:cs typeface="Times New Roman" panose="02020603050405020304" pitchFamily="18" charset="0"/>
              </a:rPr>
              <a:t>Principal Component Analysis (PCA)</a:t>
            </a:r>
            <a:endParaRPr lang="zh-CN" altLang="en-US" b="0" dirty="0">
              <a:latin typeface="Times New Roman" panose="02020603050405020304" pitchFamily="18" charset="0"/>
              <a:ea typeface="+mn-ea"/>
              <a:cs typeface="Times New Roman" panose="02020603050405020304" pitchFamily="18" charset="0"/>
            </a:endParaRPr>
          </a:p>
        </p:txBody>
      </p:sp>
      <p:sp>
        <p:nvSpPr>
          <p:cNvPr id="10" name="矩形 9"/>
          <p:cNvSpPr/>
          <p:nvPr/>
        </p:nvSpPr>
        <p:spPr>
          <a:xfrm>
            <a:off x="777134" y="4787860"/>
            <a:ext cx="1685077" cy="369332"/>
          </a:xfrm>
          <a:prstGeom prst="rect">
            <a:avLst/>
          </a:prstGeom>
        </p:spPr>
        <p:txBody>
          <a:bodyPr wrap="none">
            <a:spAutoFit/>
          </a:bodyPr>
          <a:lstStyle/>
          <a:p>
            <a:pPr algn="just"/>
            <a:r>
              <a:rPr lang="zh-CN" altLang="en-US" b="0" dirty="0">
                <a:latin typeface="Times New Roman" panose="02020603050405020304" pitchFamily="18" charset="0"/>
                <a:ea typeface="+mn-ea"/>
                <a:cs typeface="Times New Roman" panose="02020603050405020304" pitchFamily="18" charset="0"/>
              </a:rPr>
              <a:t>更复杂：</a:t>
            </a:r>
            <a:r>
              <a:rPr lang="en-US" altLang="zh-CN" b="0" dirty="0">
                <a:latin typeface="Times New Roman" panose="02020603050405020304" pitchFamily="18" charset="0"/>
                <a:ea typeface="+mn-ea"/>
                <a:cs typeface="Times New Roman" panose="02020603050405020304" pitchFamily="18" charset="0"/>
              </a:rPr>
              <a:t>t-SNE</a:t>
            </a:r>
            <a:endParaRPr lang="zh-CN" altLang="en-US" b="0" dirty="0">
              <a:latin typeface="Times New Roman" panose="02020603050405020304" pitchFamily="18" charset="0"/>
              <a:ea typeface="+mn-ea"/>
              <a:cs typeface="Times New Roman" panose="02020603050405020304" pitchFamily="18" charset="0"/>
            </a:endParaRPr>
          </a:p>
        </p:txBody>
      </p:sp>
      <p:sp>
        <p:nvSpPr>
          <p:cNvPr id="11" name="矩形 10"/>
          <p:cNvSpPr/>
          <p:nvPr/>
        </p:nvSpPr>
        <p:spPr>
          <a:xfrm>
            <a:off x="0" y="6536768"/>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Van der </a:t>
            </a:r>
            <a:r>
              <a:rPr lang="en-US" altLang="zh-CN" sz="1400" b="0" dirty="0" err="1">
                <a:latin typeface="Times New Roman" panose="02020603050405020304" pitchFamily="18" charset="0"/>
                <a:cs typeface="Times New Roman" panose="02020603050405020304" pitchFamily="18" charset="0"/>
              </a:rPr>
              <a:t>Maaten</a:t>
            </a:r>
            <a:r>
              <a:rPr lang="en-US" altLang="zh-CN" sz="1400" b="0" dirty="0">
                <a:latin typeface="Times New Roman" panose="02020603050405020304" pitchFamily="18" charset="0"/>
                <a:cs typeface="Times New Roman" panose="02020603050405020304" pitchFamily="18" charset="0"/>
              </a:rPr>
              <a:t> and Hinton, “Visualizing Data using t-SNE”, JMLR 2008.</a:t>
            </a:r>
            <a:endParaRPr lang="zh-CN" altLang="en-US" sz="1400" b="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943" y="1484784"/>
            <a:ext cx="1949503" cy="5373216"/>
          </a:xfrm>
          <a:prstGeom prst="rect">
            <a:avLst/>
          </a:prstGeom>
        </p:spPr>
      </p:pic>
    </p:spTree>
    <p:extLst>
      <p:ext uri="{BB962C8B-B14F-4D97-AF65-F5344CB8AC3E}">
        <p14:creationId xmlns:p14="http://schemas.microsoft.com/office/powerpoint/2010/main" val="60556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zh-CN" altLang="en-US" sz="3200" dirty="0">
                <a:solidFill>
                  <a:schemeClr val="bg1"/>
                </a:solidFill>
              </a:rPr>
              <a:t>倒数第二层：降维</a:t>
            </a:r>
            <a:endParaRPr lang="zh-CN" altLang="en-US" sz="3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29" y="1382168"/>
            <a:ext cx="2060571" cy="5472608"/>
          </a:xfrm>
          <a:prstGeom prst="rect">
            <a:avLst/>
          </a:prstGeom>
        </p:spPr>
      </p:pic>
      <p:sp>
        <p:nvSpPr>
          <p:cNvPr id="7" name="矩形 6"/>
          <p:cNvSpPr/>
          <p:nvPr/>
        </p:nvSpPr>
        <p:spPr>
          <a:xfrm>
            <a:off x="1" y="6331556"/>
            <a:ext cx="9143999" cy="523220"/>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Van der </a:t>
            </a:r>
            <a:r>
              <a:rPr lang="en-US" altLang="zh-CN" sz="1400" b="0" dirty="0" err="1">
                <a:latin typeface="Times New Roman" panose="02020603050405020304" pitchFamily="18" charset="0"/>
                <a:cs typeface="Times New Roman" panose="02020603050405020304" pitchFamily="18" charset="0"/>
              </a:rPr>
              <a:t>Maaten</a:t>
            </a:r>
            <a:r>
              <a:rPr lang="en-US" altLang="zh-CN" sz="1400" b="0" dirty="0">
                <a:latin typeface="Times New Roman" panose="02020603050405020304" pitchFamily="18" charset="0"/>
                <a:cs typeface="Times New Roman" panose="02020603050405020304" pitchFamily="18" charset="0"/>
              </a:rPr>
              <a:t> and Hinton, “Visualizing Data using t-SNE”, JMLR 2008. </a:t>
            </a:r>
          </a:p>
          <a:p>
            <a:pPr algn="just"/>
            <a:r>
              <a:rPr lang="en-US" altLang="zh-CN" sz="1400" b="0" dirty="0" err="1">
                <a:latin typeface="Times New Roman" panose="02020603050405020304" pitchFamily="18" charset="0"/>
                <a:cs typeface="Times New Roman" panose="02020603050405020304" pitchFamily="18" charset="0"/>
              </a:rPr>
              <a:t>Krizhevsky</a:t>
            </a:r>
            <a:r>
              <a:rPr lang="en-US" altLang="zh-CN" sz="1400" b="0" dirty="0">
                <a:latin typeface="Times New Roman" panose="02020603050405020304" pitchFamily="18" charset="0"/>
                <a:cs typeface="Times New Roman" panose="02020603050405020304" pitchFamily="18" charset="0"/>
              </a:rPr>
              <a:t> et al, “ImageNet Classification with Deep Convolutional Neural Networks”, NIPS 2012.</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a:xfrm>
            <a:off x="-4666" y="5733256"/>
            <a:ext cx="6880921" cy="43204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CN" altLang="en-US" b="0" dirty="0">
                <a:latin typeface="Times New Roman" panose="02020603050405020304" pitchFamily="18" charset="0"/>
                <a:ea typeface="+mn-ea"/>
                <a:cs typeface="Times New Roman" panose="02020603050405020304" pitchFamily="18" charset="0"/>
              </a:rPr>
              <a:t>查看高清版本：</a:t>
            </a:r>
            <a:r>
              <a:rPr lang="en-US" altLang="zh-CN" b="0" u="sng" dirty="0">
                <a:solidFill>
                  <a:srgbClr val="1564BB"/>
                </a:solidFill>
                <a:latin typeface="Times New Roman" panose="02020603050405020304" pitchFamily="18" charset="0"/>
                <a:ea typeface="+mn-ea"/>
                <a:cs typeface="Times New Roman" panose="02020603050405020304" pitchFamily="18" charset="0"/>
              </a:rPr>
              <a:t>http://cs.stanford.edu/people/karpathy/cnnembed/</a:t>
            </a:r>
            <a:endParaRPr lang="zh-CN" altLang="en-US" b="0" u="sng" dirty="0">
              <a:solidFill>
                <a:srgbClr val="1564BB"/>
              </a:solidFill>
              <a:latin typeface="Times New Roman" panose="02020603050405020304" pitchFamily="18" charset="0"/>
              <a:ea typeface="+mn-ea"/>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84" y="2060848"/>
            <a:ext cx="7154957" cy="3499774"/>
          </a:xfrm>
          <a:prstGeom prst="rect">
            <a:avLst/>
          </a:prstGeom>
        </p:spPr>
      </p:pic>
    </p:spTree>
    <p:extLst>
      <p:ext uri="{BB962C8B-B14F-4D97-AF65-F5344CB8AC3E}">
        <p14:creationId xmlns:p14="http://schemas.microsoft.com/office/powerpoint/2010/main" val="148419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可视化激活图</a:t>
            </a:r>
            <a:endParaRPr lang="zh-CN" altLang="en-US" sz="3200" dirty="0"/>
          </a:p>
        </p:txBody>
      </p:sp>
      <p:sp>
        <p:nvSpPr>
          <p:cNvPr id="4" name="矩形 3"/>
          <p:cNvSpPr/>
          <p:nvPr/>
        </p:nvSpPr>
        <p:spPr>
          <a:xfrm>
            <a:off x="107504" y="2937718"/>
            <a:ext cx="210587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可视化</a:t>
            </a:r>
            <a:r>
              <a:rPr lang="en-US" altLang="zh-CN" b="0" dirty="0" err="1">
                <a:latin typeface="Times New Roman" panose="02020603050405020304" pitchFamily="18" charset="0"/>
                <a:ea typeface="+mn-ea"/>
                <a:cs typeface="Times New Roman" panose="02020603050405020304" pitchFamily="18" charset="0"/>
              </a:rPr>
              <a:t>AlexNet</a:t>
            </a:r>
            <a:r>
              <a:rPr lang="zh-CN" altLang="en-US" b="0" dirty="0">
                <a:latin typeface="Times New Roman" panose="02020603050405020304" pitchFamily="18" charset="0"/>
                <a:ea typeface="+mn-ea"/>
                <a:cs typeface="Times New Roman" panose="02020603050405020304" pitchFamily="18" charset="0"/>
              </a:rPr>
              <a:t>的第五个卷积层的</a:t>
            </a:r>
            <a:r>
              <a:rPr lang="en-US" altLang="zh-CN" b="0" dirty="0">
                <a:latin typeface="Times New Roman" panose="02020603050405020304" pitchFamily="18" charset="0"/>
                <a:ea typeface="+mn-ea"/>
                <a:cs typeface="Times New Roman" panose="02020603050405020304" pitchFamily="18" charset="0"/>
              </a:rPr>
              <a:t>128</a:t>
            </a:r>
            <a:r>
              <a:rPr lang="zh-CN" altLang="en-US" b="0" dirty="0">
                <a:latin typeface="Times New Roman" panose="02020603050405020304" pitchFamily="18" charset="0"/>
                <a:ea typeface="+mn-ea"/>
                <a:cs typeface="Times New Roman" panose="02020603050405020304" pitchFamily="18" charset="0"/>
              </a:rPr>
              <a:t>个</a:t>
            </a:r>
            <a:r>
              <a:rPr lang="en-US" altLang="zh-CN" b="0" dirty="0">
                <a:latin typeface="Times New Roman" panose="02020603050405020304" pitchFamily="18" charset="0"/>
                <a:ea typeface="+mn-ea"/>
                <a:cs typeface="Times New Roman" panose="02020603050405020304" pitchFamily="18" charset="0"/>
              </a:rPr>
              <a:t>13x13</a:t>
            </a:r>
            <a:r>
              <a:rPr lang="zh-CN" altLang="en-US" b="0" dirty="0">
                <a:latin typeface="Times New Roman" panose="02020603050405020304" pitchFamily="18" charset="0"/>
                <a:ea typeface="+mn-ea"/>
                <a:cs typeface="Times New Roman" panose="02020603050405020304" pitchFamily="18" charset="0"/>
              </a:rPr>
              <a:t>的特征图</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628638"/>
            <a:ext cx="6561449" cy="4683171"/>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Yosinski</a:t>
            </a:r>
            <a:r>
              <a:rPr lang="en-US" altLang="zh-CN" sz="1400" b="0" dirty="0">
                <a:latin typeface="Times New Roman" panose="02020603050405020304" pitchFamily="18" charset="0"/>
                <a:cs typeface="Times New Roman" panose="02020603050405020304" pitchFamily="18" charset="0"/>
              </a:rPr>
              <a:t> et al, “Understanding Neural Networks Through Deep Visualization”, ICML DL Workshop 2014.</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13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最大激活块</a:t>
            </a:r>
            <a:endParaRPr lang="zh-CN" altLang="en-US" sz="3200" dirty="0"/>
          </a:p>
        </p:txBody>
      </p:sp>
      <p:sp>
        <p:nvSpPr>
          <p:cNvPr id="4" name="矩形 3"/>
          <p:cNvSpPr/>
          <p:nvPr/>
        </p:nvSpPr>
        <p:spPr>
          <a:xfrm>
            <a:off x="179512" y="3789040"/>
            <a:ext cx="4752528"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选择</a:t>
            </a:r>
            <a:r>
              <a:rPr lang="en-US" altLang="zh-CN" b="0" dirty="0" err="1">
                <a:latin typeface="Times New Roman" panose="02020603050405020304" pitchFamily="18" charset="0"/>
                <a:ea typeface="+mn-ea"/>
                <a:cs typeface="Times New Roman" panose="02020603050405020304" pitchFamily="18" charset="0"/>
              </a:rPr>
              <a:t>AlexNet</a:t>
            </a:r>
            <a:r>
              <a:rPr lang="zh-CN" altLang="en-US" b="0" dirty="0">
                <a:latin typeface="Times New Roman" panose="02020603050405020304" pitchFamily="18" charset="0"/>
                <a:ea typeface="+mn-ea"/>
                <a:cs typeface="Times New Roman" panose="02020603050405020304" pitchFamily="18" charset="0"/>
              </a:rPr>
              <a:t>的</a:t>
            </a:r>
            <a:r>
              <a:rPr lang="en-US" altLang="zh-CN" b="0" dirty="0">
                <a:latin typeface="Times New Roman" panose="02020603050405020304" pitchFamily="18" charset="0"/>
                <a:ea typeface="+mn-ea"/>
                <a:cs typeface="Times New Roman" panose="02020603050405020304" pitchFamily="18" charset="0"/>
              </a:rPr>
              <a:t>Conv5</a:t>
            </a:r>
            <a:r>
              <a:rPr lang="zh-CN" altLang="en-US" b="0" dirty="0">
                <a:latin typeface="Times New Roman" panose="02020603050405020304" pitchFamily="18" charset="0"/>
                <a:ea typeface="+mn-ea"/>
                <a:cs typeface="Times New Roman" panose="02020603050405020304" pitchFamily="18" charset="0"/>
              </a:rPr>
              <a:t>里的第</a:t>
            </a:r>
            <a:r>
              <a:rPr lang="en-US" altLang="zh-CN" b="0" dirty="0">
                <a:latin typeface="Times New Roman" panose="02020603050405020304" pitchFamily="18" charset="0"/>
                <a:ea typeface="+mn-ea"/>
                <a:cs typeface="Times New Roman" panose="02020603050405020304" pitchFamily="18" charset="0"/>
              </a:rPr>
              <a:t>17</a:t>
            </a:r>
            <a:r>
              <a:rPr lang="zh-CN" altLang="en-US" b="0" dirty="0">
                <a:latin typeface="Times New Roman" panose="02020603050405020304" pitchFamily="18" charset="0"/>
                <a:ea typeface="+mn-ea"/>
                <a:cs typeface="Times New Roman" panose="02020603050405020304" pitchFamily="18" charset="0"/>
              </a:rPr>
              <a:t>个激活图（共</a:t>
            </a:r>
            <a:r>
              <a:rPr lang="en-US" altLang="zh-CN" b="0" dirty="0">
                <a:latin typeface="Times New Roman" panose="02020603050405020304" pitchFamily="18" charset="0"/>
                <a:ea typeface="+mn-ea"/>
                <a:cs typeface="Times New Roman" panose="02020603050405020304" pitchFamily="18" charset="0"/>
              </a:rPr>
              <a:t>128</a:t>
            </a:r>
            <a:r>
              <a:rPr lang="zh-CN" altLang="en-US" b="0" dirty="0">
                <a:latin typeface="Times New Roman" panose="02020603050405020304" pitchFamily="18" charset="0"/>
                <a:ea typeface="+mn-ea"/>
                <a:cs typeface="Times New Roman" panose="02020603050405020304" pitchFamily="18" charset="0"/>
              </a:rPr>
              <a:t>个）；</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将多张图像输入网络，并且记录它们在</a:t>
            </a:r>
            <a:r>
              <a:rPr lang="en-US" altLang="zh-CN" b="0" dirty="0">
                <a:latin typeface="Times New Roman" panose="02020603050405020304" pitchFamily="18" charset="0"/>
                <a:ea typeface="+mn-ea"/>
                <a:cs typeface="Times New Roman" panose="02020603050405020304" pitchFamily="18" charset="0"/>
              </a:rPr>
              <a:t>Conv5</a:t>
            </a:r>
            <a:r>
              <a:rPr lang="zh-CN" altLang="en-US" b="0" dirty="0">
                <a:latin typeface="Times New Roman" panose="02020603050405020304" pitchFamily="18" charset="0"/>
                <a:ea typeface="+mn-ea"/>
                <a:cs typeface="Times New Roman" panose="02020603050405020304" pitchFamily="18" charset="0"/>
              </a:rPr>
              <a:t>里的第</a:t>
            </a:r>
            <a:r>
              <a:rPr lang="en-US" altLang="zh-CN" b="0" dirty="0">
                <a:latin typeface="Times New Roman" panose="02020603050405020304" pitchFamily="18" charset="0"/>
                <a:ea typeface="+mn-ea"/>
                <a:cs typeface="Times New Roman" panose="02020603050405020304" pitchFamily="18" charset="0"/>
              </a:rPr>
              <a:t>17</a:t>
            </a:r>
            <a:r>
              <a:rPr lang="zh-CN" altLang="en-US" b="0" dirty="0">
                <a:latin typeface="Times New Roman" panose="02020603050405020304" pitchFamily="18" charset="0"/>
                <a:ea typeface="+mn-ea"/>
                <a:cs typeface="Times New Roman" panose="02020603050405020304" pitchFamily="18" charset="0"/>
              </a:rPr>
              <a:t>个激活图的值；</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可视化第</a:t>
            </a:r>
            <a:r>
              <a:rPr lang="en-US" altLang="zh-CN" b="0" dirty="0">
                <a:latin typeface="Times New Roman" panose="02020603050405020304" pitchFamily="18" charset="0"/>
                <a:ea typeface="+mn-ea"/>
                <a:cs typeface="Times New Roman" panose="02020603050405020304" pitchFamily="18" charset="0"/>
              </a:rPr>
              <a:t>17</a:t>
            </a:r>
            <a:r>
              <a:rPr lang="zh-CN" altLang="en-US" b="0" dirty="0">
                <a:latin typeface="Times New Roman" panose="02020603050405020304" pitchFamily="18" charset="0"/>
                <a:ea typeface="+mn-ea"/>
                <a:cs typeface="Times New Roman" panose="02020603050405020304" pitchFamily="18" charset="0"/>
              </a:rPr>
              <a:t>个激活图被最大程度激活时对应的原始输入图像的图块。</a:t>
            </a:r>
            <a:endParaRPr lang="en-US" altLang="zh-CN"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5" y="1772816"/>
            <a:ext cx="5103917" cy="157097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098" y="1772816"/>
            <a:ext cx="3709398" cy="4600482"/>
          </a:xfrm>
          <a:prstGeom prst="rect">
            <a:avLst/>
          </a:prstGeom>
        </p:spPr>
      </p:pic>
      <p:sp>
        <p:nvSpPr>
          <p:cNvPr id="8" name="矩形 7"/>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Springenberg</a:t>
            </a:r>
            <a:r>
              <a:rPr lang="en-US" altLang="zh-CN" sz="1400" b="0" dirty="0">
                <a:latin typeface="Times New Roman" panose="02020603050405020304" pitchFamily="18" charset="0"/>
                <a:cs typeface="Times New Roman" panose="02020603050405020304" pitchFamily="18" charset="0"/>
              </a:rPr>
              <a:t> et al, “Striving for Simplicity: The All Convolutional Net”, ICLR Workshop 2015.</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66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哪些像素对分类起作用？</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111984"/>
            <a:ext cx="8136904" cy="3125328"/>
          </a:xfrm>
          <a:prstGeom prst="rect">
            <a:avLst/>
          </a:prstGeom>
        </p:spPr>
      </p:pic>
      <p:sp>
        <p:nvSpPr>
          <p:cNvPr id="6" name="矩形 5"/>
          <p:cNvSpPr/>
          <p:nvPr/>
        </p:nvSpPr>
        <p:spPr>
          <a:xfrm>
            <a:off x="395536" y="1556792"/>
            <a:ext cx="8136904" cy="13681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400" b="0" dirty="0">
                <a:latin typeface="Times New Roman" panose="02020603050405020304" pitchFamily="18" charset="0"/>
                <a:cs typeface="Times New Roman" panose="02020603050405020304" pitchFamily="18" charset="0"/>
              </a:rPr>
              <a:t>遮挡实验（</a:t>
            </a:r>
            <a:r>
              <a:rPr lang="en-US" altLang="zh-CN" sz="2400" b="0" dirty="0">
                <a:latin typeface="Times New Roman" panose="02020603050405020304" pitchFamily="18" charset="0"/>
                <a:cs typeface="Times New Roman" panose="02020603050405020304" pitchFamily="18" charset="0"/>
              </a:rPr>
              <a:t>Occlusion Experiments</a:t>
            </a:r>
            <a:r>
              <a:rPr lang="zh-CN" altLang="en-US" sz="2400" b="0" dirty="0">
                <a:latin typeface="Times New Roman" panose="02020603050405020304" pitchFamily="18" charset="0"/>
                <a:cs typeface="Times New Roman" panose="02020603050405020304" pitchFamily="18" charset="0"/>
              </a:rPr>
              <a:t>）</a:t>
            </a: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sz="2000" b="0" dirty="0">
                <a:latin typeface="Times New Roman" panose="02020603050405020304" pitchFamily="18" charset="0"/>
                <a:ea typeface="+mn-ea"/>
                <a:cs typeface="Times New Roman" panose="02020603050405020304" pitchFamily="18" charset="0"/>
              </a:rPr>
              <a:t>在图像输入网络前，将图像的部分区域遮挡，然后观察对预测概率的影响。导致预测概率降低的部分说明是对分类决策起重要作用的部分。</a:t>
            </a:r>
            <a:endParaRPr lang="en-US" altLang="zh-CN" sz="2000" b="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Zeiler</a:t>
            </a:r>
            <a:r>
              <a:rPr lang="en-US" altLang="zh-CN" sz="1400" b="0" dirty="0">
                <a:latin typeface="Times New Roman" panose="02020603050405020304" pitchFamily="18" charset="0"/>
                <a:cs typeface="Times New Roman" panose="02020603050405020304" pitchFamily="18" charset="0"/>
              </a:rPr>
              <a:t> and Fergus, “Visualizing and Understanding Convolutional Networks”, ECCV 2014.</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6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哪些像素对分类起作用？</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229221"/>
            <a:ext cx="7081771" cy="2720059"/>
          </a:xfrm>
          <a:prstGeom prst="rect">
            <a:avLst/>
          </a:prstGeom>
        </p:spPr>
      </p:pic>
      <p:sp>
        <p:nvSpPr>
          <p:cNvPr id="7" name="矩形 6"/>
          <p:cNvSpPr/>
          <p:nvPr/>
        </p:nvSpPr>
        <p:spPr>
          <a:xfrm>
            <a:off x="0" y="6545460"/>
            <a:ext cx="9143999"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Zeiler</a:t>
            </a:r>
            <a:r>
              <a:rPr lang="en-US" altLang="zh-CN" sz="1400" b="0" dirty="0">
                <a:latin typeface="Times New Roman" panose="02020603050405020304" pitchFamily="18" charset="0"/>
                <a:cs typeface="Times New Roman" panose="02020603050405020304" pitchFamily="18" charset="0"/>
              </a:rPr>
              <a:t> and Fergus, “Visualizing and Understanding Convolutional Networks”, ECCV 2014.</a:t>
            </a:r>
            <a:endParaRPr lang="zh-CN" altLang="en-US" sz="1400" b="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464" y="1556793"/>
            <a:ext cx="3690535" cy="4824535"/>
          </a:xfrm>
          <a:prstGeom prst="rect">
            <a:avLst/>
          </a:prstGeom>
        </p:spPr>
      </p:pic>
      <p:sp>
        <p:nvSpPr>
          <p:cNvPr id="9" name="矩形 8"/>
          <p:cNvSpPr/>
          <p:nvPr/>
        </p:nvSpPr>
        <p:spPr>
          <a:xfrm>
            <a:off x="395536" y="1700808"/>
            <a:ext cx="5328592" cy="102435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400" b="0" dirty="0">
                <a:latin typeface="Times New Roman" panose="02020603050405020304" pitchFamily="18" charset="0"/>
                <a:cs typeface="Times New Roman" panose="02020603050405020304" pitchFamily="18" charset="0"/>
              </a:rPr>
              <a:t>遮挡实验（</a:t>
            </a:r>
            <a:r>
              <a:rPr lang="en-US" altLang="zh-CN" sz="2400" b="0" dirty="0">
                <a:latin typeface="Times New Roman" panose="02020603050405020304" pitchFamily="18" charset="0"/>
                <a:cs typeface="Times New Roman" panose="02020603050405020304" pitchFamily="18" charset="0"/>
              </a:rPr>
              <a:t>Occlusion Experiments</a:t>
            </a:r>
            <a:r>
              <a:rPr lang="zh-CN" altLang="en-US" sz="2400" b="0" dirty="0">
                <a:latin typeface="Times New Roman" panose="02020603050405020304" pitchFamily="18" charset="0"/>
                <a:cs typeface="Times New Roman" panose="02020603050405020304" pitchFamily="18" charset="0"/>
              </a:rPr>
              <a:t>）</a:t>
            </a: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sz="2000" b="0" dirty="0">
                <a:latin typeface="Times New Roman" panose="02020603050405020304" pitchFamily="18" charset="0"/>
                <a:ea typeface="+mn-ea"/>
                <a:cs typeface="Times New Roman" panose="02020603050405020304" pitchFamily="18" charset="0"/>
              </a:rPr>
              <a:t>热力图表明图像各个区域对分类决策的重要性。</a:t>
            </a:r>
            <a:endParaRPr lang="en-US" altLang="zh-CN" sz="2000" b="0" dirty="0">
              <a:latin typeface="Times New Roman" panose="02020603050405020304" pitchFamily="18" charset="0"/>
              <a:ea typeface="+mn-ea"/>
              <a:cs typeface="Times New Roman" panose="02020603050405020304" pitchFamily="18" charset="0"/>
            </a:endParaRPr>
          </a:p>
        </p:txBody>
      </p:sp>
      <p:sp>
        <p:nvSpPr>
          <p:cNvPr id="10" name="矩形 9"/>
          <p:cNvSpPr/>
          <p:nvPr/>
        </p:nvSpPr>
        <p:spPr bwMode="auto">
          <a:xfrm>
            <a:off x="5129936" y="5877272"/>
            <a:ext cx="432048" cy="504056"/>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7899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哪些像素对分类起作用？</a:t>
            </a:r>
            <a:endParaRPr lang="zh-CN" altLang="en-US" sz="3200" dirty="0"/>
          </a:p>
        </p:txBody>
      </p:sp>
      <p:sp>
        <p:nvSpPr>
          <p:cNvPr id="9" name="矩形 8"/>
          <p:cNvSpPr/>
          <p:nvPr/>
        </p:nvSpPr>
        <p:spPr>
          <a:xfrm>
            <a:off x="395536" y="1484784"/>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400" b="0" dirty="0">
                <a:latin typeface="Times New Roman" panose="02020603050405020304" pitchFamily="18" charset="0"/>
                <a:ea typeface="+mn-ea"/>
                <a:cs typeface="Times New Roman" panose="02020603050405020304" pitchFamily="18" charset="0"/>
              </a:rPr>
              <a:t>显著图（</a:t>
            </a:r>
            <a:r>
              <a:rPr lang="en-US" altLang="zh-CN" sz="2400" b="0" dirty="0">
                <a:latin typeface="Times New Roman" panose="02020603050405020304" pitchFamily="18" charset="0"/>
                <a:ea typeface="+mn-ea"/>
                <a:cs typeface="Times New Roman" panose="02020603050405020304" pitchFamily="18" charset="0"/>
              </a:rPr>
              <a:t>Saliency Map</a:t>
            </a:r>
            <a:r>
              <a:rPr lang="zh-CN" altLang="en-US" sz="2400" b="0" dirty="0">
                <a:latin typeface="Times New Roman" panose="02020603050405020304" pitchFamily="18" charset="0"/>
                <a:ea typeface="+mn-ea"/>
                <a:cs typeface="Times New Roman" panose="02020603050405020304" pitchFamily="18" charset="0"/>
              </a:rPr>
              <a:t>）</a:t>
            </a:r>
          </a:p>
        </p:txBody>
      </p:sp>
      <p:sp>
        <p:nvSpPr>
          <p:cNvPr id="11" name="矩形 10"/>
          <p:cNvSpPr/>
          <p:nvPr/>
        </p:nvSpPr>
        <p:spPr>
          <a:xfrm>
            <a:off x="3419872" y="1916832"/>
            <a:ext cx="230425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前向传播：计算概率</a:t>
            </a:r>
          </a:p>
        </p:txBody>
      </p:sp>
      <p:sp>
        <p:nvSpPr>
          <p:cNvPr id="12" name="矩形 11"/>
          <p:cNvSpPr/>
          <p:nvPr/>
        </p:nvSpPr>
        <p:spPr>
          <a:xfrm>
            <a:off x="0" y="6334780"/>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Simonyan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and Zisserman, “Deep Inside Convolutional Networks: </a:t>
            </a:r>
            <a:r>
              <a:rPr lang="en-US" altLang="zh-CN" sz="1400" b="0" dirty="0" err="1">
                <a:latin typeface="Times New Roman" panose="02020603050405020304" pitchFamily="18" charset="0"/>
                <a:cs typeface="Times New Roman" panose="02020603050405020304" pitchFamily="18" charset="0"/>
              </a:rPr>
              <a:t>Visualising</a:t>
            </a:r>
            <a:r>
              <a:rPr lang="en-US" altLang="zh-CN" sz="1400" b="0" dirty="0">
                <a:latin typeface="Times New Roman" panose="02020603050405020304" pitchFamily="18" charset="0"/>
                <a:cs typeface="Times New Roman" panose="02020603050405020304" pitchFamily="18" charset="0"/>
              </a:rPr>
              <a:t> Image Classification Models and Saliency Maps”, ICLR Workshop 2014. </a:t>
            </a:r>
            <a:endParaRPr lang="zh-CN" altLang="en-US" sz="1400" b="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4509120"/>
            <a:ext cx="2527166" cy="1656184"/>
          </a:xfrm>
          <a:prstGeom prst="rect">
            <a:avLst/>
          </a:prstGeom>
        </p:spPr>
      </p:pic>
      <p:sp>
        <p:nvSpPr>
          <p:cNvPr id="4" name="矩形 3"/>
          <p:cNvSpPr/>
          <p:nvPr/>
        </p:nvSpPr>
        <p:spPr>
          <a:xfrm>
            <a:off x="3275856" y="4365104"/>
            <a:ext cx="3888432" cy="6791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计算分类得分相对于图像像素的梯度，取绝对值和</a:t>
            </a:r>
            <a:r>
              <a:rPr lang="en-US" altLang="zh-CN" b="0" dirty="0">
                <a:latin typeface="Times New Roman" panose="02020603050405020304" pitchFamily="18" charset="0"/>
                <a:ea typeface="+mn-ea"/>
                <a:cs typeface="Times New Roman" panose="02020603050405020304" pitchFamily="18" charset="0"/>
              </a:rPr>
              <a:t>RGB</a:t>
            </a:r>
            <a:r>
              <a:rPr lang="zh-CN" altLang="en-US" b="0" dirty="0">
                <a:latin typeface="Times New Roman" panose="02020603050405020304" pitchFamily="18" charset="0"/>
                <a:ea typeface="+mn-ea"/>
                <a:cs typeface="Times New Roman" panose="02020603050405020304" pitchFamily="18" charset="0"/>
              </a:rPr>
              <a:t>通道上的最大值</a:t>
            </a:r>
            <a:endParaRPr lang="en-US" altLang="zh-CN"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506367" y="2258664"/>
            <a:ext cx="8131267" cy="2106970"/>
          </a:xfrm>
          <a:prstGeom prst="rect">
            <a:avLst/>
          </a:prstGeom>
        </p:spPr>
      </p:pic>
    </p:spTree>
    <p:extLst>
      <p:ext uri="{BB962C8B-B14F-4D97-AF65-F5344CB8AC3E}">
        <p14:creationId xmlns:p14="http://schemas.microsoft.com/office/powerpoint/2010/main" val="406591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显著图</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7" y="2458527"/>
            <a:ext cx="8818646" cy="2410633"/>
          </a:xfrm>
          <a:prstGeom prst="rect">
            <a:avLst/>
          </a:prstGeom>
        </p:spPr>
      </p:pic>
      <p:sp>
        <p:nvSpPr>
          <p:cNvPr id="6" name="矩形 5"/>
          <p:cNvSpPr/>
          <p:nvPr/>
        </p:nvSpPr>
        <p:spPr>
          <a:xfrm>
            <a:off x="2739" y="6334780"/>
            <a:ext cx="9142174"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Simonyan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and Zisserman, “Deep Inside Convolutional Networks: </a:t>
            </a:r>
            <a:r>
              <a:rPr lang="en-US" altLang="zh-CN" sz="1400" b="0" dirty="0" err="1">
                <a:latin typeface="Times New Roman" panose="02020603050405020304" pitchFamily="18" charset="0"/>
                <a:cs typeface="Times New Roman" panose="02020603050405020304" pitchFamily="18" charset="0"/>
              </a:rPr>
              <a:t>Visualising</a:t>
            </a:r>
            <a:r>
              <a:rPr lang="en-US" altLang="zh-CN" sz="1400" b="0" dirty="0">
                <a:latin typeface="Times New Roman" panose="02020603050405020304" pitchFamily="18" charset="0"/>
                <a:cs typeface="Times New Roman" panose="02020603050405020304" pitchFamily="18" charset="0"/>
              </a:rPr>
              <a:t> Image Classification Models and Saliency Maps”, ICLR Workshop 2014. </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503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显著图：语义分割</a:t>
            </a:r>
            <a:endParaRPr lang="zh-CN" altLang="en-US" sz="3200" dirty="0"/>
          </a:p>
        </p:txBody>
      </p:sp>
      <p:sp>
        <p:nvSpPr>
          <p:cNvPr id="4" name="矩形 3"/>
          <p:cNvSpPr/>
          <p:nvPr/>
        </p:nvSpPr>
        <p:spPr>
          <a:xfrm>
            <a:off x="395536" y="1475492"/>
            <a:ext cx="3096344" cy="400110"/>
          </a:xfrm>
          <a:prstGeom prst="rect">
            <a:avLst/>
          </a:prstGeom>
        </p:spPr>
        <p:txBody>
          <a:bodyPr wrap="square">
            <a:spAutoFit/>
          </a:bodyPr>
          <a:lstStyle/>
          <a:p>
            <a:r>
              <a:rPr lang="zh-CN" altLang="en-US" sz="2000" b="0" dirty="0">
                <a:latin typeface="Times New Roman" panose="02020603050405020304" pitchFamily="18" charset="0"/>
                <a:ea typeface="+mn-ea"/>
                <a:cs typeface="Times New Roman" panose="02020603050405020304" pitchFamily="18" charset="0"/>
              </a:rPr>
              <a:t>在显著图上使用</a:t>
            </a:r>
            <a:r>
              <a:rPr lang="en-US" altLang="zh-CN" sz="2000" b="0" dirty="0" err="1">
                <a:latin typeface="Times New Roman" panose="02020603050405020304" pitchFamily="18" charset="0"/>
                <a:ea typeface="+mn-ea"/>
                <a:cs typeface="Times New Roman" panose="02020603050405020304" pitchFamily="18" charset="0"/>
              </a:rPr>
              <a:t>GrabCut</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652" y="1830914"/>
            <a:ext cx="6264696" cy="4306978"/>
          </a:xfrm>
          <a:prstGeom prst="rect">
            <a:avLst/>
          </a:prstGeom>
        </p:spPr>
      </p:pic>
      <p:sp>
        <p:nvSpPr>
          <p:cNvPr id="7" name="矩形 6"/>
          <p:cNvSpPr/>
          <p:nvPr/>
        </p:nvSpPr>
        <p:spPr>
          <a:xfrm>
            <a:off x="1" y="6119336"/>
            <a:ext cx="9143999" cy="738664"/>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Rother</a:t>
            </a:r>
            <a:r>
              <a:rPr lang="en-US" altLang="zh-CN" sz="1400" b="0" dirty="0">
                <a:latin typeface="Times New Roman" panose="02020603050405020304" pitchFamily="18" charset="0"/>
                <a:cs typeface="Times New Roman" panose="02020603050405020304" pitchFamily="18" charset="0"/>
              </a:rPr>
              <a:t> et al, “</a:t>
            </a:r>
            <a:r>
              <a:rPr lang="en-US" altLang="zh-CN" sz="1400" b="0" dirty="0" err="1">
                <a:latin typeface="Times New Roman" panose="02020603050405020304" pitchFamily="18" charset="0"/>
                <a:cs typeface="Times New Roman" panose="02020603050405020304" pitchFamily="18" charset="0"/>
              </a:rPr>
              <a:t>Grabcut</a:t>
            </a:r>
            <a:r>
              <a:rPr lang="en-US" altLang="zh-CN" sz="1400" b="0" dirty="0">
                <a:latin typeface="Times New Roman" panose="02020603050405020304" pitchFamily="18" charset="0"/>
                <a:cs typeface="Times New Roman" panose="02020603050405020304" pitchFamily="18" charset="0"/>
              </a:rPr>
              <a:t>: Interactive foreground extraction using iterated graph cuts”, ACM TOG 2004.</a:t>
            </a:r>
          </a:p>
          <a:p>
            <a:pPr algn="just"/>
            <a:r>
              <a:rPr lang="en-US" altLang="zh-CN" sz="1400" b="0" dirty="0" err="1">
                <a:latin typeface="Times New Roman" panose="02020603050405020304" pitchFamily="18" charset="0"/>
                <a:cs typeface="Times New Roman" panose="02020603050405020304" pitchFamily="18" charset="0"/>
              </a:rPr>
              <a:t>Simonyan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and Zisserman, “Deep Inside Convolutional Networks: </a:t>
            </a:r>
            <a:r>
              <a:rPr lang="en-US" altLang="zh-CN" sz="1400" b="0" dirty="0" err="1">
                <a:latin typeface="Times New Roman" panose="02020603050405020304" pitchFamily="18" charset="0"/>
                <a:cs typeface="Times New Roman" panose="02020603050405020304" pitchFamily="18" charset="0"/>
              </a:rPr>
              <a:t>Visualising</a:t>
            </a:r>
            <a:r>
              <a:rPr lang="en-US" altLang="zh-CN" sz="1400" b="0" dirty="0">
                <a:latin typeface="Times New Roman" panose="02020603050405020304" pitchFamily="18" charset="0"/>
                <a:cs typeface="Times New Roman" panose="02020603050405020304" pitchFamily="18" charset="0"/>
              </a:rPr>
              <a:t> Image Classification Models and Saliency Maps”, ICLR Workshop 2014. </a:t>
            </a:r>
          </a:p>
        </p:txBody>
      </p:sp>
    </p:spTree>
    <p:extLst>
      <p:ext uri="{BB962C8B-B14F-4D97-AF65-F5344CB8AC3E}">
        <p14:creationId xmlns:p14="http://schemas.microsoft.com/office/powerpoint/2010/main" val="185564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显著图：揭露偏见</a:t>
            </a:r>
            <a:endParaRPr lang="zh-CN" altLang="en-US" sz="3200" dirty="0"/>
          </a:p>
        </p:txBody>
      </p:sp>
      <p:sp>
        <p:nvSpPr>
          <p:cNvPr id="6" name="矩形 5"/>
          <p:cNvSpPr/>
          <p:nvPr/>
        </p:nvSpPr>
        <p:spPr>
          <a:xfrm>
            <a:off x="1903897" y="5769029"/>
            <a:ext cx="533620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狼</a:t>
            </a:r>
            <a:r>
              <a:rPr lang="en-US" altLang="zh-CN" sz="2000" b="0" dirty="0">
                <a:latin typeface="Times New Roman" panose="02020603050405020304" pitchFamily="18" charset="0"/>
                <a:ea typeface="+mn-ea"/>
                <a:cs typeface="Times New Roman" panose="02020603050405020304" pitchFamily="18" charset="0"/>
              </a:rPr>
              <a:t>vs</a:t>
            </a:r>
            <a:r>
              <a:rPr lang="zh-CN" altLang="en-US" sz="2000" b="0" dirty="0">
                <a:latin typeface="Times New Roman" panose="02020603050405020304" pitchFamily="18" charset="0"/>
                <a:ea typeface="+mn-ea"/>
                <a:cs typeface="Times New Roman" panose="02020603050405020304" pitchFamily="18" charset="0"/>
              </a:rPr>
              <a:t>狗分类器看起来实际上是雪</a:t>
            </a:r>
            <a:r>
              <a:rPr lang="en-US" altLang="zh-CN" sz="2000" b="0" dirty="0">
                <a:latin typeface="Times New Roman" panose="02020603050405020304" pitchFamily="18" charset="0"/>
                <a:ea typeface="+mn-ea"/>
                <a:cs typeface="Times New Roman" panose="02020603050405020304" pitchFamily="18" charset="0"/>
              </a:rPr>
              <a:t>vs</a:t>
            </a:r>
            <a:r>
              <a:rPr lang="zh-CN" altLang="en-US" sz="2000" b="0" dirty="0">
                <a:latin typeface="Times New Roman" panose="02020603050405020304" pitchFamily="18" charset="0"/>
                <a:ea typeface="+mn-ea"/>
                <a:cs typeface="Times New Roman" panose="02020603050405020304" pitchFamily="18" charset="0"/>
              </a:rPr>
              <a:t>无雪分类器</a:t>
            </a:r>
            <a:endParaRPr lang="en-US" altLang="zh-CN" sz="2000" b="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0" y="6544138"/>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Ribeiro et al, ““Why Should I Trust You?” Explaining the Predictions of Any Classifier”, ACM KDD 2016.</a:t>
            </a:r>
            <a:endParaRPr lang="zh-CN" altLang="en-US" sz="1400" b="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429" y="1916832"/>
            <a:ext cx="6733143" cy="3541566"/>
          </a:xfrm>
          <a:prstGeom prst="rect">
            <a:avLst/>
          </a:prstGeom>
        </p:spPr>
      </p:pic>
    </p:spTree>
    <p:extLst>
      <p:ext uri="{BB962C8B-B14F-4D97-AF65-F5344CB8AC3E}">
        <p14:creationId xmlns:p14="http://schemas.microsoft.com/office/powerpoint/2010/main" val="2964086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回顾：计算机视觉任务</a:t>
            </a:r>
            <a:endParaRPr lang="zh-CN" altLang="en-US" sz="32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80928"/>
            <a:ext cx="9144000" cy="2965622"/>
          </a:xfrm>
          <a:prstGeom prst="rect">
            <a:avLst/>
          </a:prstGeom>
        </p:spPr>
      </p:pic>
      <p:sp>
        <p:nvSpPr>
          <p:cNvPr id="4" name="文本框 3"/>
          <p:cNvSpPr txBox="1"/>
          <p:nvPr/>
        </p:nvSpPr>
        <p:spPr>
          <a:xfrm>
            <a:off x="5100058" y="2005389"/>
            <a:ext cx="1416158" cy="461665"/>
          </a:xfrm>
          <a:prstGeom prst="rect">
            <a:avLst/>
          </a:prstGeom>
          <a:noFill/>
        </p:spPr>
        <p:txBody>
          <a:bodyPr wrap="square" rtlCol="0">
            <a:spAutoFit/>
          </a:bodyPr>
          <a:lstStyle/>
          <a:p>
            <a:r>
              <a:rPr lang="zh-CN" altLang="en-US" sz="2400" dirty="0"/>
              <a:t>目标检测</a:t>
            </a:r>
          </a:p>
        </p:txBody>
      </p:sp>
      <p:sp>
        <p:nvSpPr>
          <p:cNvPr id="6" name="文本框 5"/>
          <p:cNvSpPr txBox="1"/>
          <p:nvPr/>
        </p:nvSpPr>
        <p:spPr>
          <a:xfrm>
            <a:off x="2675788" y="2005389"/>
            <a:ext cx="1464164" cy="461665"/>
          </a:xfrm>
          <a:prstGeom prst="rect">
            <a:avLst/>
          </a:prstGeom>
          <a:noFill/>
        </p:spPr>
        <p:txBody>
          <a:bodyPr wrap="square" rtlCol="0">
            <a:spAutoFit/>
          </a:bodyPr>
          <a:lstStyle/>
          <a:p>
            <a:r>
              <a:rPr lang="zh-CN" altLang="en-US" sz="2400" dirty="0"/>
              <a:t>语义分割</a:t>
            </a:r>
          </a:p>
        </p:txBody>
      </p:sp>
      <p:sp>
        <p:nvSpPr>
          <p:cNvPr id="8" name="文本框 7"/>
          <p:cNvSpPr txBox="1"/>
          <p:nvPr/>
        </p:nvSpPr>
        <p:spPr>
          <a:xfrm>
            <a:off x="7348085" y="2005389"/>
            <a:ext cx="1440160" cy="461665"/>
          </a:xfrm>
          <a:prstGeom prst="rect">
            <a:avLst/>
          </a:prstGeom>
          <a:noFill/>
        </p:spPr>
        <p:txBody>
          <a:bodyPr wrap="square" rtlCol="0">
            <a:spAutoFit/>
          </a:bodyPr>
          <a:lstStyle/>
          <a:p>
            <a:r>
              <a:rPr lang="zh-CN" altLang="en-US" sz="2400" dirty="0"/>
              <a:t>实例分割</a:t>
            </a:r>
          </a:p>
        </p:txBody>
      </p:sp>
      <p:sp>
        <p:nvSpPr>
          <p:cNvPr id="9" name="文本框 8"/>
          <p:cNvSpPr txBox="1"/>
          <p:nvPr/>
        </p:nvSpPr>
        <p:spPr>
          <a:xfrm>
            <a:off x="683568" y="2005389"/>
            <a:ext cx="864096" cy="461665"/>
          </a:xfrm>
          <a:prstGeom prst="rect">
            <a:avLst/>
          </a:prstGeom>
          <a:noFill/>
        </p:spPr>
        <p:txBody>
          <a:bodyPr wrap="square" rtlCol="0">
            <a:spAutoFit/>
          </a:bodyPr>
          <a:lstStyle/>
          <a:p>
            <a:r>
              <a:rPr lang="zh-CN" altLang="en-US" sz="2400" dirty="0"/>
              <a:t>分类</a:t>
            </a:r>
          </a:p>
        </p:txBody>
      </p:sp>
      <p:sp>
        <p:nvSpPr>
          <p:cNvPr id="5" name="矩形 4"/>
          <p:cNvSpPr/>
          <p:nvPr/>
        </p:nvSpPr>
        <p:spPr bwMode="auto">
          <a:xfrm>
            <a:off x="7740352" y="5458518"/>
            <a:ext cx="1383432" cy="576064"/>
          </a:xfrm>
          <a:prstGeom prst="rect">
            <a:avLst/>
          </a:prstGeom>
          <a:solidFill>
            <a:schemeClr val="accent3"/>
          </a:solidFill>
          <a:ln w="9525" cap="flat" cmpd="sng" algn="ctr">
            <a:solidFill>
              <a:schemeClr val="accent3"/>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引导式反向传播</a:t>
            </a:r>
            <a:endParaRPr lang="zh-CN" altLang="en-US" sz="3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87" y="1772816"/>
            <a:ext cx="5400599" cy="1402673"/>
          </a:xfrm>
          <a:prstGeom prst="rect">
            <a:avLst/>
          </a:prstGeom>
        </p:spPr>
      </p:pic>
      <p:sp>
        <p:nvSpPr>
          <p:cNvPr id="6" name="矩形 5"/>
          <p:cNvSpPr/>
          <p:nvPr/>
        </p:nvSpPr>
        <p:spPr>
          <a:xfrm>
            <a:off x="251520" y="3639785"/>
            <a:ext cx="4934271" cy="12079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选取网络某一层的一个特定神经元的值对图像像素求导，可以观察图像上的像素对特定神经元的影响。这里的反向传播是引导式的，即</a:t>
            </a:r>
            <a:r>
              <a:rPr lang="en-US" altLang="zh-CN" b="0" dirty="0" err="1">
                <a:latin typeface="Times New Roman" panose="02020603050405020304" pitchFamily="18" charset="0"/>
                <a:ea typeface="+mn-ea"/>
                <a:cs typeface="Times New Roman" panose="02020603050405020304" pitchFamily="18" charset="0"/>
              </a:rPr>
              <a:t>ReLU</a:t>
            </a:r>
            <a:r>
              <a:rPr lang="zh-CN" altLang="en-US" b="0" dirty="0">
                <a:latin typeface="Times New Roman" panose="02020603050405020304" pitchFamily="18" charset="0"/>
                <a:ea typeface="+mn-ea"/>
                <a:cs typeface="Times New Roman" panose="02020603050405020304" pitchFamily="18" charset="0"/>
              </a:rPr>
              <a:t>函数的反向传播时，只回传大于</a:t>
            </a:r>
            <a:r>
              <a:rPr lang="en-US" altLang="zh-CN" b="0" dirty="0">
                <a:latin typeface="Times New Roman" panose="02020603050405020304" pitchFamily="18" charset="0"/>
                <a:ea typeface="+mn-ea"/>
                <a:cs typeface="Times New Roman" panose="02020603050405020304" pitchFamily="18" charset="0"/>
              </a:rPr>
              <a:t>0</a:t>
            </a:r>
            <a:r>
              <a:rPr lang="zh-CN" altLang="en-US" b="0" dirty="0">
                <a:latin typeface="Times New Roman" panose="02020603050405020304" pitchFamily="18" charset="0"/>
                <a:ea typeface="+mn-ea"/>
                <a:cs typeface="Times New Roman" panose="02020603050405020304" pitchFamily="18" charset="0"/>
              </a:rPr>
              <a:t>的梯度。</a:t>
            </a:r>
            <a:endParaRPr lang="en-US" altLang="zh-CN" b="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1" y="6326085"/>
            <a:ext cx="9143999"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Zeiler</a:t>
            </a:r>
            <a:r>
              <a:rPr lang="en-US" altLang="zh-CN" sz="1400" b="0" dirty="0">
                <a:latin typeface="Times New Roman" panose="02020603050405020304" pitchFamily="18" charset="0"/>
                <a:cs typeface="Times New Roman" panose="02020603050405020304" pitchFamily="18" charset="0"/>
              </a:rPr>
              <a:t> and Fergus, “Visualizing and Understanding Convolutional Networks”, ECCV 2014. </a:t>
            </a:r>
          </a:p>
          <a:p>
            <a:pPr algn="just"/>
            <a:r>
              <a:rPr lang="en-US" altLang="zh-CN" sz="1400" b="0" dirty="0" err="1">
                <a:latin typeface="Times New Roman" panose="02020603050405020304" pitchFamily="18" charset="0"/>
                <a:cs typeface="Times New Roman" panose="02020603050405020304" pitchFamily="18" charset="0"/>
              </a:rPr>
              <a:t>Springenberg</a:t>
            </a:r>
            <a:r>
              <a:rPr lang="en-US" altLang="zh-CN" sz="1400" b="0" dirty="0">
                <a:latin typeface="Times New Roman" panose="02020603050405020304" pitchFamily="18" charset="0"/>
                <a:cs typeface="Times New Roman" panose="02020603050405020304" pitchFamily="18" charset="0"/>
              </a:rPr>
              <a:t> et al, “Striving for Simplicity: The All Convolutional Net”, ICLR Workshop 2015.</a:t>
            </a:r>
            <a:endParaRPr lang="zh-CN" altLang="en-US" sz="1400" b="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556792"/>
            <a:ext cx="3202091" cy="3670502"/>
          </a:xfrm>
          <a:prstGeom prst="rect">
            <a:avLst/>
          </a:prstGeom>
        </p:spPr>
      </p:pic>
      <p:sp>
        <p:nvSpPr>
          <p:cNvPr id="9" name="矩形 8"/>
          <p:cNvSpPr/>
          <p:nvPr/>
        </p:nvSpPr>
        <p:spPr>
          <a:xfrm>
            <a:off x="171587" y="5312076"/>
            <a:ext cx="8682624"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Arial" panose="020B0604020202020204" pitchFamily="34" charset="0"/>
              <a:buChar char="•"/>
            </a:pPr>
            <a:r>
              <a:rPr lang="en-US" altLang="zh-CN" b="0" dirty="0" err="1">
                <a:latin typeface="Times New Roman" panose="02020603050405020304" pitchFamily="18" charset="0"/>
                <a:ea typeface="+mn-ea"/>
                <a:cs typeface="Times New Roman" panose="02020603050405020304" pitchFamily="18" charset="0"/>
              </a:rPr>
              <a:t>deconvnet</a:t>
            </a:r>
            <a:r>
              <a:rPr lang="zh-CN" altLang="en-US" b="0" dirty="0">
                <a:latin typeface="Times New Roman" panose="02020603050405020304" pitchFamily="18" charset="0"/>
                <a:ea typeface="+mn-ea"/>
                <a:cs typeface="Times New Roman" panose="02020603050405020304" pitchFamily="18" charset="0"/>
              </a:rPr>
              <a:t>的方法是对反向传播梯度负值不进行计算，忽略激活函数的影响；</a:t>
            </a:r>
          </a:p>
          <a:p>
            <a:pPr marL="285750" indent="-285750" algn="just">
              <a:buFont typeface="Arial" panose="020B0604020202020204" pitchFamily="34" charset="0"/>
              <a:buChar char="•"/>
            </a:pPr>
            <a:r>
              <a:rPr lang="zh-CN" altLang="en-US" b="0" dirty="0">
                <a:latin typeface="Times New Roman" panose="02020603050405020304" pitchFamily="18" charset="0"/>
                <a:ea typeface="+mn-ea"/>
                <a:cs typeface="Times New Roman" panose="02020603050405020304" pitchFamily="18" charset="0"/>
              </a:rPr>
              <a:t>引导式反向传播（</a:t>
            </a:r>
            <a:r>
              <a:rPr lang="en-US" altLang="zh-CN" b="0" dirty="0">
                <a:latin typeface="Times New Roman" panose="02020603050405020304" pitchFamily="18" charset="0"/>
                <a:ea typeface="+mn-ea"/>
                <a:cs typeface="Times New Roman" panose="02020603050405020304" pitchFamily="18" charset="0"/>
              </a:rPr>
              <a:t>Guided </a:t>
            </a:r>
            <a:r>
              <a:rPr lang="en-US" altLang="zh-CN" b="0" dirty="0" err="1">
                <a:latin typeface="Times New Roman" panose="02020603050405020304" pitchFamily="18" charset="0"/>
                <a:ea typeface="+mn-ea"/>
                <a:cs typeface="Times New Roman" panose="02020603050405020304" pitchFamily="18" charset="0"/>
              </a:rPr>
              <a:t>Backprop</a:t>
            </a:r>
            <a:r>
              <a:rPr lang="zh-CN" altLang="en-US" b="0" dirty="0">
                <a:latin typeface="Times New Roman" panose="02020603050405020304" pitchFamily="18" charset="0"/>
                <a:ea typeface="+mn-ea"/>
                <a:cs typeface="Times New Roman" panose="02020603050405020304" pitchFamily="18" charset="0"/>
              </a:rPr>
              <a:t>）的方法是不对负值进行计算，同时也不对激活函数为</a:t>
            </a:r>
            <a:r>
              <a:rPr lang="en-US" altLang="zh-CN" b="0" dirty="0">
                <a:latin typeface="Times New Roman" panose="02020603050405020304" pitchFamily="18" charset="0"/>
                <a:ea typeface="+mn-ea"/>
                <a:cs typeface="Times New Roman" panose="02020603050405020304" pitchFamily="18" charset="0"/>
              </a:rPr>
              <a:t>0</a:t>
            </a:r>
            <a:r>
              <a:rPr lang="zh-CN" altLang="en-US" b="0" dirty="0">
                <a:latin typeface="Times New Roman" panose="02020603050405020304" pitchFamily="18" charset="0"/>
                <a:ea typeface="+mn-ea"/>
                <a:cs typeface="Times New Roman" panose="02020603050405020304" pitchFamily="18" charset="0"/>
              </a:rPr>
              <a:t>的值进行计算。</a:t>
            </a:r>
          </a:p>
        </p:txBody>
      </p:sp>
    </p:spTree>
    <p:extLst>
      <p:ext uri="{BB962C8B-B14F-4D97-AF65-F5344CB8AC3E}">
        <p14:creationId xmlns:p14="http://schemas.microsoft.com/office/powerpoint/2010/main" val="1637738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引导式反向传播</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371" y="1412776"/>
            <a:ext cx="7251259" cy="2124000"/>
          </a:xfrm>
          <a:prstGeom prst="rect">
            <a:avLst/>
          </a:prstGeom>
        </p:spPr>
      </p:pic>
      <p:sp>
        <p:nvSpPr>
          <p:cNvPr id="6" name="矩形 5"/>
          <p:cNvSpPr/>
          <p:nvPr/>
        </p:nvSpPr>
        <p:spPr>
          <a:xfrm>
            <a:off x="1224136" y="5733256"/>
            <a:ext cx="291581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b="0" dirty="0">
                <a:latin typeface="Times New Roman" panose="02020603050405020304" pitchFamily="18" charset="0"/>
                <a:ea typeface="+mn-ea"/>
                <a:cs typeface="Times New Roman" panose="02020603050405020304" pitchFamily="18" charset="0"/>
              </a:rPr>
              <a:t>最大激活块</a:t>
            </a:r>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（每一行代表一个神经元）</a:t>
            </a:r>
            <a:endParaRPr lang="en-US" altLang="zh-CN" b="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5640606" y="5871755"/>
            <a:ext cx="181171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引导式反向传播</a:t>
            </a:r>
          </a:p>
        </p:txBody>
      </p:sp>
      <p:sp>
        <p:nvSpPr>
          <p:cNvPr id="8" name="矩形 7"/>
          <p:cNvSpPr/>
          <p:nvPr/>
        </p:nvSpPr>
        <p:spPr>
          <a:xfrm>
            <a:off x="0" y="6323219"/>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Zeiler</a:t>
            </a:r>
            <a:r>
              <a:rPr lang="en-US" altLang="zh-CN" sz="1400" b="0" dirty="0">
                <a:latin typeface="Times New Roman" panose="02020603050405020304" pitchFamily="18" charset="0"/>
                <a:cs typeface="Times New Roman" panose="02020603050405020304" pitchFamily="18" charset="0"/>
              </a:rPr>
              <a:t> and Fergus, “Visualizing and Understanding Convolutional Networks”, ECCV 2014. </a:t>
            </a:r>
          </a:p>
          <a:p>
            <a:pPr algn="just"/>
            <a:r>
              <a:rPr lang="en-US" altLang="zh-CN" sz="1400" b="0" dirty="0" err="1">
                <a:latin typeface="Times New Roman" panose="02020603050405020304" pitchFamily="18" charset="0"/>
                <a:cs typeface="Times New Roman" panose="02020603050405020304" pitchFamily="18" charset="0"/>
              </a:rPr>
              <a:t>Springenberg</a:t>
            </a:r>
            <a:r>
              <a:rPr lang="en-US" altLang="zh-CN" sz="1400" b="0" dirty="0">
                <a:latin typeface="Times New Roman" panose="02020603050405020304" pitchFamily="18" charset="0"/>
                <a:cs typeface="Times New Roman" panose="02020603050405020304" pitchFamily="18" charset="0"/>
              </a:rPr>
              <a:t> et al, “Striving for Simplicity: The All Convolutional Net”, ICLR Workshop 2015.</a:t>
            </a:r>
            <a:endParaRPr lang="zh-CN" altLang="en-US" sz="1400" b="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601" y="3573017"/>
            <a:ext cx="7282798" cy="2142000"/>
          </a:xfrm>
          <a:prstGeom prst="rect">
            <a:avLst/>
          </a:prstGeom>
        </p:spPr>
      </p:pic>
    </p:spTree>
    <p:extLst>
      <p:ext uri="{BB962C8B-B14F-4D97-AF65-F5344CB8AC3E}">
        <p14:creationId xmlns:p14="http://schemas.microsoft.com/office/powerpoint/2010/main" val="69455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sp>
        <p:nvSpPr>
          <p:cNvPr id="4" name="矩形 3"/>
          <p:cNvSpPr/>
          <p:nvPr/>
        </p:nvSpPr>
        <p:spPr>
          <a:xfrm>
            <a:off x="410952" y="1844824"/>
            <a:ext cx="7257392" cy="100811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引导式反向传播：寻找与神经元联系的图像区域</a:t>
            </a: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梯度上升：生成最大程度激活神经元的合成图像</a:t>
            </a:r>
            <a:endParaRPr lang="en-US" altLang="zh-CN" sz="2000"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284984"/>
            <a:ext cx="6480720" cy="1873482"/>
          </a:xfrm>
          <a:prstGeom prst="rect">
            <a:avLst/>
          </a:prstGeom>
        </p:spPr>
      </p:pic>
    </p:spTree>
    <p:extLst>
      <p:ext uri="{BB962C8B-B14F-4D97-AF65-F5344CB8AC3E}">
        <p14:creationId xmlns:p14="http://schemas.microsoft.com/office/powerpoint/2010/main" val="10857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sp>
        <p:nvSpPr>
          <p:cNvPr id="6" name="矩形 5"/>
          <p:cNvSpPr/>
          <p:nvPr/>
        </p:nvSpPr>
        <p:spPr>
          <a:xfrm>
            <a:off x="395536" y="4365104"/>
            <a:ext cx="6264696" cy="173446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AutoNum type="arabicPeriod"/>
            </a:pPr>
            <a:r>
              <a:rPr lang="zh-CN" altLang="en-US" sz="2000" b="0" dirty="0">
                <a:latin typeface="Times New Roman" panose="02020603050405020304" pitchFamily="18" charset="0"/>
                <a:ea typeface="+mn-ea"/>
                <a:cs typeface="Times New Roman" panose="02020603050405020304" pitchFamily="18" charset="0"/>
              </a:rPr>
              <a:t>初始化图像像素为全</a:t>
            </a:r>
            <a:r>
              <a:rPr lang="en-US" altLang="zh-CN" sz="2000" b="0" dirty="0">
                <a:latin typeface="Times New Roman" panose="02020603050405020304" pitchFamily="18" charset="0"/>
                <a:ea typeface="+mn-ea"/>
                <a:cs typeface="Times New Roman" panose="02020603050405020304" pitchFamily="18" charset="0"/>
              </a:rPr>
              <a:t>0</a:t>
            </a:r>
            <a:r>
              <a:rPr lang="zh-CN" altLang="en-US" sz="2000" b="0" dirty="0">
                <a:latin typeface="Times New Roman" panose="02020603050405020304" pitchFamily="18" charset="0"/>
                <a:ea typeface="+mn-ea"/>
                <a:cs typeface="Times New Roman" panose="02020603050405020304" pitchFamily="18" charset="0"/>
              </a:rPr>
              <a:t>；</a:t>
            </a:r>
            <a:endParaRPr lang="en-US" altLang="zh-CN" sz="2000" b="0" dirty="0">
              <a:latin typeface="Times New Roman" panose="02020603050405020304" pitchFamily="18" charset="0"/>
              <a:ea typeface="+mn-ea"/>
              <a:cs typeface="Times New Roman" panose="02020603050405020304" pitchFamily="18" charset="0"/>
            </a:endParaRPr>
          </a:p>
          <a:p>
            <a:pPr algn="just"/>
            <a:endParaRPr lang="en-US" altLang="zh-CN" sz="2000" b="0" dirty="0">
              <a:latin typeface="Times New Roman" panose="02020603050405020304" pitchFamily="18" charset="0"/>
              <a:ea typeface="+mn-ea"/>
              <a:cs typeface="Times New Roman" panose="02020603050405020304" pitchFamily="18" charset="0"/>
            </a:endParaRPr>
          </a:p>
          <a:p>
            <a:pPr algn="just"/>
            <a:r>
              <a:rPr lang="zh-CN" altLang="en-US" sz="2000" b="0" dirty="0">
                <a:latin typeface="Times New Roman" panose="02020603050405020304" pitchFamily="18" charset="0"/>
                <a:ea typeface="+mn-ea"/>
                <a:cs typeface="Times New Roman" panose="02020603050405020304" pitchFamily="18" charset="0"/>
              </a:rPr>
              <a:t>重复以下操作：</a:t>
            </a:r>
            <a:endParaRPr lang="en-US" altLang="zh-CN" sz="2000" b="0" dirty="0">
              <a:latin typeface="Times New Roman" panose="02020603050405020304" pitchFamily="18" charset="0"/>
              <a:ea typeface="+mn-ea"/>
              <a:cs typeface="Times New Roman" panose="02020603050405020304" pitchFamily="18" charset="0"/>
            </a:endParaRPr>
          </a:p>
          <a:p>
            <a:pPr algn="just"/>
            <a:r>
              <a:rPr lang="en-US" altLang="zh-CN" sz="2000" b="0" dirty="0">
                <a:latin typeface="Times New Roman" panose="02020603050405020304" pitchFamily="18" charset="0"/>
                <a:ea typeface="+mn-ea"/>
                <a:cs typeface="Times New Roman" panose="02020603050405020304" pitchFamily="18" charset="0"/>
              </a:rPr>
              <a:t>2. </a:t>
            </a:r>
            <a:r>
              <a:rPr lang="zh-CN" altLang="en-US" sz="2000" b="0" dirty="0">
                <a:latin typeface="Times New Roman" panose="02020603050405020304" pitchFamily="18" charset="0"/>
                <a:ea typeface="+mn-ea"/>
                <a:cs typeface="Times New Roman" panose="02020603050405020304" pitchFamily="18" charset="0"/>
              </a:rPr>
              <a:t>前传图像计算当前分类得分；</a:t>
            </a:r>
            <a:endParaRPr lang="en-US" altLang="zh-CN" sz="2000" b="0" dirty="0">
              <a:latin typeface="Times New Roman" panose="02020603050405020304" pitchFamily="18" charset="0"/>
              <a:ea typeface="+mn-ea"/>
              <a:cs typeface="Times New Roman" panose="02020603050405020304" pitchFamily="18" charset="0"/>
            </a:endParaRPr>
          </a:p>
          <a:p>
            <a:pPr algn="just"/>
            <a:r>
              <a:rPr lang="en-US" altLang="zh-CN" sz="2000" b="0" dirty="0">
                <a:latin typeface="Times New Roman" panose="02020603050405020304" pitchFamily="18" charset="0"/>
                <a:ea typeface="+mn-ea"/>
                <a:cs typeface="Times New Roman" panose="02020603050405020304" pitchFamily="18" charset="0"/>
              </a:rPr>
              <a:t>3. </a:t>
            </a:r>
            <a:r>
              <a:rPr lang="zh-CN" altLang="en-US" sz="2000" b="0" dirty="0">
                <a:latin typeface="Times New Roman" panose="02020603050405020304" pitchFamily="18" charset="0"/>
                <a:ea typeface="+mn-ea"/>
                <a:cs typeface="Times New Roman" panose="02020603050405020304" pitchFamily="18" charset="0"/>
              </a:rPr>
              <a:t>反向传播计算神经元值关于图像像素的梯度；</a:t>
            </a:r>
            <a:endParaRPr lang="en-US" altLang="zh-CN" sz="2000" b="0" dirty="0">
              <a:latin typeface="Times New Roman" panose="02020603050405020304" pitchFamily="18" charset="0"/>
              <a:ea typeface="+mn-ea"/>
              <a:cs typeface="Times New Roman" panose="02020603050405020304" pitchFamily="18" charset="0"/>
            </a:endParaRPr>
          </a:p>
          <a:p>
            <a:pPr algn="just"/>
            <a:r>
              <a:rPr lang="en-US" altLang="zh-CN" sz="2000" b="0" dirty="0">
                <a:latin typeface="Times New Roman" panose="02020603050405020304" pitchFamily="18" charset="0"/>
                <a:ea typeface="+mn-ea"/>
                <a:cs typeface="Times New Roman" panose="02020603050405020304" pitchFamily="18" charset="0"/>
              </a:rPr>
              <a:t>4. </a:t>
            </a:r>
            <a:r>
              <a:rPr lang="zh-CN" altLang="en-US" sz="2000" b="0" dirty="0">
                <a:latin typeface="Times New Roman" panose="02020603050405020304" pitchFamily="18" charset="0"/>
                <a:ea typeface="+mn-ea"/>
                <a:cs typeface="Times New Roman" panose="02020603050405020304" pitchFamily="18" charset="0"/>
              </a:rPr>
              <a:t>对</a:t>
            </a:r>
            <a:r>
              <a:rPr lang="zh-CN" altLang="en-US" sz="2000" b="0" dirty="0"/>
              <a:t>图像像素执行一个小的梯度下降或上升的更新</a:t>
            </a:r>
            <a:r>
              <a:rPr lang="zh-CN" altLang="en-US" sz="2000" b="0" dirty="0">
                <a:latin typeface="Times New Roman" panose="02020603050405020304" pitchFamily="18" charset="0"/>
                <a:ea typeface="+mn-ea"/>
                <a:cs typeface="Times New Roman" panose="02020603050405020304" pitchFamily="18" charset="0"/>
              </a:rPr>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0563"/>
            <a:ext cx="9144000" cy="200995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4334337"/>
            <a:ext cx="3793330" cy="1035744"/>
          </a:xfrm>
          <a:prstGeom prst="rect">
            <a:avLst/>
          </a:prstGeom>
        </p:spPr>
      </p:pic>
    </p:spTree>
    <p:extLst>
      <p:ext uri="{BB962C8B-B14F-4D97-AF65-F5344CB8AC3E}">
        <p14:creationId xmlns:p14="http://schemas.microsoft.com/office/powerpoint/2010/main" val="243953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 y="2215072"/>
            <a:ext cx="3258108" cy="637864"/>
          </a:xfrm>
          <a:prstGeom prst="rect">
            <a:avLst/>
          </a:prstGeom>
        </p:spPr>
      </p:pic>
      <p:sp>
        <p:nvSpPr>
          <p:cNvPr id="6" name="矩形 5"/>
          <p:cNvSpPr/>
          <p:nvPr/>
        </p:nvSpPr>
        <p:spPr>
          <a:xfrm>
            <a:off x="179512" y="3645024"/>
            <a:ext cx="302433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使用</a:t>
            </a:r>
            <a:r>
              <a:rPr lang="en-US" altLang="zh-CN" sz="2000" b="0" dirty="0">
                <a:latin typeface="Times New Roman" panose="02020603050405020304" pitchFamily="18" charset="0"/>
                <a:ea typeface="+mn-ea"/>
                <a:cs typeface="Times New Roman" panose="02020603050405020304" pitchFamily="18" charset="0"/>
              </a:rPr>
              <a:t>L2</a:t>
            </a:r>
            <a:r>
              <a:rPr lang="zh-CN" altLang="en-US" sz="2000" b="0" dirty="0">
                <a:latin typeface="Times New Roman" panose="02020603050405020304" pitchFamily="18" charset="0"/>
                <a:ea typeface="+mn-ea"/>
                <a:cs typeface="Times New Roman" panose="02020603050405020304" pitchFamily="18" charset="0"/>
              </a:rPr>
              <a:t>正则约束图像像素</a:t>
            </a:r>
            <a:endParaRPr lang="en-US" altLang="zh-CN" sz="2000" b="0" dirty="0">
              <a:latin typeface="Times New Roman" panose="02020603050405020304" pitchFamily="18" charset="0"/>
              <a:ea typeface="+mn-ea"/>
              <a:cs typeface="Times New Roman" panose="02020603050405020304" pitchFamily="18" charset="0"/>
            </a:endParaRPr>
          </a:p>
        </p:txBody>
      </p:sp>
      <p:sp>
        <p:nvSpPr>
          <p:cNvPr id="7" name="矩形 6"/>
          <p:cNvSpPr/>
          <p:nvPr/>
        </p:nvSpPr>
        <p:spPr>
          <a:xfrm>
            <a:off x="0" y="6331045"/>
            <a:ext cx="9124892"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Simonyan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and Zisserman, “Deep Inside Convolutional Networks: </a:t>
            </a:r>
            <a:r>
              <a:rPr lang="en-US" altLang="zh-CN" sz="1400" b="0" dirty="0" err="1">
                <a:latin typeface="Times New Roman" panose="02020603050405020304" pitchFamily="18" charset="0"/>
                <a:cs typeface="Times New Roman" panose="02020603050405020304" pitchFamily="18" charset="0"/>
              </a:rPr>
              <a:t>Visualising</a:t>
            </a:r>
            <a:r>
              <a:rPr lang="en-US" altLang="zh-CN" sz="1400" b="0" dirty="0">
                <a:latin typeface="Times New Roman" panose="02020603050405020304" pitchFamily="18" charset="0"/>
                <a:cs typeface="Times New Roman" panose="02020603050405020304" pitchFamily="18" charset="0"/>
              </a:rPr>
              <a:t> Image Classification Models and Saliency Maps”, ICLR Workshop 2014. </a:t>
            </a:r>
            <a:endParaRPr lang="zh-CN" altLang="en-US" sz="1400" b="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1784947"/>
            <a:ext cx="5777028" cy="4164333"/>
          </a:xfrm>
          <a:prstGeom prst="rect">
            <a:avLst/>
          </a:prstGeom>
        </p:spPr>
      </p:pic>
      <p:cxnSp>
        <p:nvCxnSpPr>
          <p:cNvPr id="10" name="直接箭头连接符 9"/>
          <p:cNvCxnSpPr>
            <a:endCxn id="6" idx="0"/>
          </p:cNvCxnSpPr>
          <p:nvPr/>
        </p:nvCxnSpPr>
        <p:spPr bwMode="auto">
          <a:xfrm flipH="1">
            <a:off x="1691680" y="2852936"/>
            <a:ext cx="936104" cy="792088"/>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80381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49206"/>
            <a:ext cx="3315532" cy="649106"/>
          </a:xfrm>
          <a:prstGeom prst="rect">
            <a:avLst/>
          </a:prstGeom>
        </p:spPr>
      </p:pic>
      <p:sp>
        <p:nvSpPr>
          <p:cNvPr id="7" name="矩形 6"/>
          <p:cNvSpPr/>
          <p:nvPr/>
        </p:nvSpPr>
        <p:spPr>
          <a:xfrm>
            <a:off x="397564" y="3429000"/>
            <a:ext cx="3313504" cy="20882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dirty="0">
                <a:latin typeface="Times New Roman" panose="02020603050405020304" pitchFamily="18" charset="0"/>
                <a:ea typeface="+mn-ea"/>
                <a:cs typeface="Times New Roman" panose="02020603050405020304" pitchFamily="18" charset="0"/>
              </a:rPr>
              <a:t>更好的正则化方法：</a:t>
            </a:r>
            <a:r>
              <a:rPr lang="zh-CN" altLang="en-US" sz="2000" b="0" dirty="0">
                <a:latin typeface="Times New Roman" panose="02020603050405020304" pitchFamily="18" charset="0"/>
                <a:ea typeface="+mn-ea"/>
                <a:cs typeface="Times New Roman" panose="02020603050405020304" pitchFamily="18" charset="0"/>
              </a:rPr>
              <a:t>使用</a:t>
            </a:r>
            <a:r>
              <a:rPr lang="en-US" altLang="zh-CN" sz="2000" b="0" dirty="0">
                <a:latin typeface="Times New Roman" panose="02020603050405020304" pitchFamily="18" charset="0"/>
                <a:ea typeface="+mn-ea"/>
                <a:cs typeface="Times New Roman" panose="02020603050405020304" pitchFamily="18" charset="0"/>
              </a:rPr>
              <a:t>L2</a:t>
            </a:r>
            <a:r>
              <a:rPr lang="zh-CN" altLang="en-US" sz="2000" b="0" dirty="0">
                <a:latin typeface="Times New Roman" panose="02020603050405020304" pitchFamily="18" charset="0"/>
                <a:ea typeface="+mn-ea"/>
                <a:cs typeface="Times New Roman" panose="02020603050405020304" pitchFamily="18" charset="0"/>
              </a:rPr>
              <a:t>正则约束图像像素，并且在优化过程中周期性地：</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对图像进行高斯模糊；</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裁剪比较小的像素值；</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裁剪比较小的梯度值。</a:t>
            </a:r>
          </a:p>
        </p:txBody>
      </p:sp>
      <p:sp>
        <p:nvSpPr>
          <p:cNvPr id="8" name="矩形 7"/>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Yosinski</a:t>
            </a:r>
            <a:r>
              <a:rPr lang="en-US" altLang="zh-CN" sz="1400" b="0" dirty="0">
                <a:latin typeface="Times New Roman" panose="02020603050405020304" pitchFamily="18" charset="0"/>
                <a:cs typeface="Times New Roman" panose="02020603050405020304" pitchFamily="18" charset="0"/>
              </a:rPr>
              <a:t> et al, “Understanding Neural Networks Through Deep Visualization”, ICML DL Workshop 2014.</a:t>
            </a:r>
            <a:endParaRPr lang="zh-CN" altLang="en-US" sz="1400" b="0"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1484784"/>
            <a:ext cx="4778892" cy="5036341"/>
          </a:xfrm>
          <a:prstGeom prst="rect">
            <a:avLst/>
          </a:prstGeom>
        </p:spPr>
      </p:pic>
      <p:cxnSp>
        <p:nvCxnSpPr>
          <p:cNvPr id="10" name="直接箭头连接符 9"/>
          <p:cNvCxnSpPr/>
          <p:nvPr/>
        </p:nvCxnSpPr>
        <p:spPr bwMode="auto">
          <a:xfrm flipH="1">
            <a:off x="2204559" y="2649488"/>
            <a:ext cx="828092" cy="792088"/>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999991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9189"/>
            <a:ext cx="9144000" cy="3826115"/>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Yosinski</a:t>
            </a:r>
            <a:r>
              <a:rPr lang="en-US" altLang="zh-CN" sz="1400" b="0" dirty="0">
                <a:latin typeface="Times New Roman" panose="02020603050405020304" pitchFamily="18" charset="0"/>
                <a:cs typeface="Times New Roman" panose="02020603050405020304" pitchFamily="18" charset="0"/>
              </a:rPr>
              <a:t> et al, “Understanding Neural Networks Through Deep Visualization”, ICML DL Workshop 2014. </a:t>
            </a:r>
            <a:endParaRPr lang="zh-CN" altLang="en-US" sz="1400" b="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95536" y="1700808"/>
            <a:ext cx="554461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just">
              <a:defRPr b="0">
                <a:latin typeface="Times New Roman" panose="02020603050405020304" pitchFamily="18" charset="0"/>
                <a:ea typeface="+mn-ea"/>
                <a:cs typeface="Times New Roman" panose="02020603050405020304" pitchFamily="18" charset="0"/>
              </a:defRPr>
            </a:lvl1pPr>
          </a:lstStyle>
          <a:p>
            <a:r>
              <a:rPr lang="zh-CN" altLang="en-US" sz="2000" dirty="0"/>
              <a:t>使用相同方法可视化中间层特征：</a:t>
            </a:r>
          </a:p>
        </p:txBody>
      </p:sp>
    </p:spTree>
    <p:extLst>
      <p:ext uri="{BB962C8B-B14F-4D97-AF65-F5344CB8AC3E}">
        <p14:creationId xmlns:p14="http://schemas.microsoft.com/office/powerpoint/2010/main" val="315933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sp>
        <p:nvSpPr>
          <p:cNvPr id="4" name="矩形 3"/>
          <p:cNvSpPr/>
          <p:nvPr/>
        </p:nvSpPr>
        <p:spPr>
          <a:xfrm>
            <a:off x="395536" y="1844824"/>
            <a:ext cx="8352928" cy="64807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添加多模态（</a:t>
            </a:r>
            <a:r>
              <a:rPr lang="en-US" altLang="zh-CN" sz="2000" b="0" dirty="0">
                <a:latin typeface="Times New Roman" panose="02020603050405020304" pitchFamily="18" charset="0"/>
                <a:ea typeface="+mn-ea"/>
                <a:cs typeface="Times New Roman" panose="02020603050405020304" pitchFamily="18" charset="0"/>
              </a:rPr>
              <a:t>multi-faceted</a:t>
            </a:r>
            <a:r>
              <a:rPr lang="zh-CN" altLang="en-US" sz="2000" b="0" dirty="0">
                <a:latin typeface="Times New Roman" panose="02020603050405020304" pitchFamily="18" charset="0"/>
                <a:ea typeface="+mn-ea"/>
                <a:cs typeface="Times New Roman" panose="02020603050405020304" pitchFamily="18" charset="0"/>
              </a:rPr>
              <a:t>）可视化可以提供更好的结果：</a:t>
            </a:r>
            <a:endParaRPr lang="en-US" altLang="zh-CN" sz="2000" b="0" dirty="0">
              <a:latin typeface="Times New Roman" panose="02020603050405020304" pitchFamily="18" charset="0"/>
              <a:ea typeface="+mn-ea"/>
              <a:cs typeface="Times New Roman" panose="02020603050405020304" pitchFamily="18" charset="0"/>
            </a:endParaRPr>
          </a:p>
          <a:p>
            <a:pPr algn="just"/>
            <a:r>
              <a:rPr lang="zh-CN" altLang="en-US" sz="2000" b="0" dirty="0">
                <a:latin typeface="Times New Roman" panose="02020603050405020304" pitchFamily="18" charset="0"/>
                <a:ea typeface="+mn-ea"/>
                <a:cs typeface="Times New Roman" panose="02020603050405020304" pitchFamily="18" charset="0"/>
              </a:rPr>
              <a:t>（加上更仔细的正则化，中心偏差）。</a:t>
            </a:r>
          </a:p>
        </p:txBody>
      </p:sp>
      <p:pic>
        <p:nvPicPr>
          <p:cNvPr id="8" name="图片 7"/>
          <p:cNvPicPr>
            <a:picLocks noChangeAspect="1"/>
          </p:cNvPicPr>
          <p:nvPr/>
        </p:nvPicPr>
        <p:blipFill>
          <a:blip r:embed="rId3"/>
          <a:stretch>
            <a:fillRect/>
          </a:stretch>
        </p:blipFill>
        <p:spPr>
          <a:xfrm>
            <a:off x="12576" y="2852936"/>
            <a:ext cx="9144000" cy="2670546"/>
          </a:xfrm>
          <a:prstGeom prst="rect">
            <a:avLst/>
          </a:prstGeom>
        </p:spPr>
      </p:pic>
      <p:sp>
        <p:nvSpPr>
          <p:cNvPr id="9" name="矩形 8"/>
          <p:cNvSpPr/>
          <p:nvPr/>
        </p:nvSpPr>
        <p:spPr>
          <a:xfrm>
            <a:off x="12576" y="6334780"/>
            <a:ext cx="9144000" cy="523220"/>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Nguyen et al, “Multifaceted Feature Visualization: Uncovering the Different Types of Features Learned By Each Neuron in Deep Neural Networks”, ICML Visualization for Deep Learning Workshop 2016. </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013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pic>
        <p:nvPicPr>
          <p:cNvPr id="3" name="图片 2"/>
          <p:cNvPicPr>
            <a:picLocks noChangeAspect="1"/>
          </p:cNvPicPr>
          <p:nvPr/>
        </p:nvPicPr>
        <p:blipFill>
          <a:blip r:embed="rId3"/>
          <a:stretch>
            <a:fillRect/>
          </a:stretch>
        </p:blipFill>
        <p:spPr>
          <a:xfrm>
            <a:off x="143508" y="1628800"/>
            <a:ext cx="8856984" cy="4544538"/>
          </a:xfrm>
          <a:prstGeom prst="rect">
            <a:avLst/>
          </a:prstGeom>
        </p:spPr>
      </p:pic>
      <p:sp>
        <p:nvSpPr>
          <p:cNvPr id="4" name="矩形 3"/>
          <p:cNvSpPr/>
          <p:nvPr/>
        </p:nvSpPr>
        <p:spPr>
          <a:xfrm>
            <a:off x="0" y="6334780"/>
            <a:ext cx="9144000" cy="523220"/>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Nguyen et al, “Multifaceted Feature Visualization: Uncovering the Different Types of Features Learned By Each Neuron in Deep Neural Networks”, ICML Visualization for Deep Learning Workshop 2016. </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9449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sp>
        <p:nvSpPr>
          <p:cNvPr id="4" name="矩形 3"/>
          <p:cNvSpPr/>
          <p:nvPr/>
        </p:nvSpPr>
        <p:spPr>
          <a:xfrm>
            <a:off x="395536" y="1691516"/>
            <a:ext cx="73914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通过优化</a:t>
            </a:r>
            <a:r>
              <a:rPr lang="en-US" altLang="zh-CN" sz="2000" b="0" dirty="0">
                <a:latin typeface="Times New Roman" panose="02020603050405020304" pitchFamily="18" charset="0"/>
                <a:ea typeface="+mn-ea"/>
                <a:cs typeface="Times New Roman" panose="02020603050405020304" pitchFamily="18" charset="0"/>
              </a:rPr>
              <a:t>FC6</a:t>
            </a:r>
            <a:r>
              <a:rPr lang="zh-CN" altLang="en-US" sz="2000" b="0" dirty="0">
                <a:latin typeface="Times New Roman" panose="02020603050405020304" pitchFamily="18" charset="0"/>
                <a:ea typeface="+mn-ea"/>
                <a:cs typeface="Times New Roman" panose="02020603050405020304" pitchFamily="18" charset="0"/>
              </a:rPr>
              <a:t>的特征而不是原始像素，会得到更加自然的图像。</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15069" y="2338475"/>
            <a:ext cx="8713863" cy="3754821"/>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Nguyen et al, “Synthesizing the preferred inputs for neurons in neural networks via deep generator networks,” NIPS 2016.</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35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75856" y="2693819"/>
            <a:ext cx="2592289"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Times New Roman" panose="02020603050405020304" pitchFamily="18" charset="0"/>
                <a:ea typeface="+mn-ea"/>
                <a:cs typeface="Times New Roman" panose="02020603050405020304" pitchFamily="18" charset="0"/>
              </a:rPr>
              <a:t>特征可视化</a:t>
            </a:r>
            <a:endParaRPr lang="en-NZ" altLang="zh-CN" sz="2800" dirty="0">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en-US" altLang="zh-CN" sz="2800" dirty="0" err="1">
                <a:solidFill>
                  <a:schemeClr val="accent5">
                    <a:lumMod val="40000"/>
                    <a:lumOff val="60000"/>
                  </a:schemeClr>
                </a:solidFill>
                <a:latin typeface="Times New Roman" panose="02020603050405020304" pitchFamily="18" charset="0"/>
                <a:ea typeface="+mn-ea"/>
                <a:cs typeface="Times New Roman" panose="02020603050405020304" pitchFamily="18" charset="0"/>
              </a:rPr>
              <a:t>DeepDream</a:t>
            </a:r>
            <a:endParaRPr lang="en-US"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rPr>
              <a:t>风格迁移</a:t>
            </a:r>
            <a:endParaRPr lang="en-NZ"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p:txBody>
      </p:sp>
      <p:sp>
        <p:nvSpPr>
          <p:cNvPr id="5" name="标题 1"/>
          <p:cNvSpPr txBox="1">
            <a:spLocks/>
          </p:cNvSpPr>
          <p:nvPr/>
        </p:nvSpPr>
        <p:spPr bwMode="gray">
          <a:xfrm>
            <a:off x="395536" y="338361"/>
            <a:ext cx="7391400" cy="714375"/>
          </a:xfrm>
          <a:prstGeom prst="rect">
            <a:avLst/>
          </a:prstGeom>
          <a:noFill/>
          <a:ln w="9525">
            <a:noFill/>
            <a:miter lim="800000"/>
          </a:ln>
          <a:effectLst>
            <a:outerShdw dist="35921" dir="2700000" algn="ctr" rotWithShape="0">
              <a:schemeClr val="bg2"/>
            </a:outerShdw>
          </a:effectLst>
        </p:spPr>
        <p:txBody>
          <a:bodyPr vert="horz" wrap="square" lIns="91440" tIns="45720" rIns="91440" bIns="45720" numCol="1" anchor="ctr" anchorCtr="0" compatLnSpc="1"/>
          <a:lstStyle>
            <a:lvl1pPr eaLnBrk="0" hangingPunct="0">
              <a:defRPr sz="3200">
                <a:solidFill>
                  <a:srgbClr val="FFFFFF"/>
                </a:solidFill>
                <a:latin typeface="+mj-lt"/>
                <a:ea typeface="+mj-ea"/>
                <a:cs typeface="+mj-cs"/>
              </a:defRPr>
            </a:lvl1pPr>
            <a:lvl2pPr eaLnBrk="0" hangingPunct="0">
              <a:defRPr sz="3600">
                <a:solidFill>
                  <a:srgbClr val="FFFFFF"/>
                </a:solidFill>
                <a:latin typeface="Calibri" panose="020F0502020204030204" pitchFamily="34" charset="0"/>
              </a:defRPr>
            </a:lvl2pPr>
            <a:lvl3pPr eaLnBrk="0" hangingPunct="0">
              <a:defRPr sz="3600">
                <a:solidFill>
                  <a:srgbClr val="FFFFFF"/>
                </a:solidFill>
                <a:latin typeface="Calibri" panose="020F0502020204030204" pitchFamily="34" charset="0"/>
              </a:defRPr>
            </a:lvl3pPr>
            <a:lvl4pPr eaLnBrk="0" hangingPunct="0">
              <a:defRPr sz="3600">
                <a:solidFill>
                  <a:srgbClr val="FFFFFF"/>
                </a:solidFill>
                <a:latin typeface="Calibri" panose="020F0502020204030204" pitchFamily="34" charset="0"/>
              </a:defRPr>
            </a:lvl4pPr>
            <a:lvl5pPr eaLnBrk="0" hangingPunct="0">
              <a:defRPr sz="3600">
                <a:solidFill>
                  <a:srgbClr val="FFFFFF"/>
                </a:solidFill>
                <a:latin typeface="Calibri" panose="020F0502020204030204" pitchFamily="34" charset="0"/>
              </a:defRPr>
            </a:lvl5pPr>
            <a:lvl6pPr marL="457200" fontAlgn="base">
              <a:spcBef>
                <a:spcPct val="0"/>
              </a:spcBef>
              <a:spcAft>
                <a:spcPct val="0"/>
              </a:spcAft>
              <a:defRPr sz="3600">
                <a:solidFill>
                  <a:srgbClr val="FFFFFF"/>
                </a:solidFill>
              </a:defRPr>
            </a:lvl6pPr>
            <a:lvl7pPr marL="914400" fontAlgn="base">
              <a:spcBef>
                <a:spcPct val="0"/>
              </a:spcBef>
              <a:spcAft>
                <a:spcPct val="0"/>
              </a:spcAft>
              <a:defRPr sz="3600">
                <a:solidFill>
                  <a:srgbClr val="FFFFFF"/>
                </a:solidFill>
              </a:defRPr>
            </a:lvl7pPr>
            <a:lvl8pPr marL="1371600" fontAlgn="base">
              <a:spcBef>
                <a:spcPct val="0"/>
              </a:spcBef>
              <a:spcAft>
                <a:spcPct val="0"/>
              </a:spcAft>
              <a:defRPr sz="3600">
                <a:solidFill>
                  <a:srgbClr val="FFFFFF"/>
                </a:solidFill>
              </a:defRPr>
            </a:lvl8pPr>
            <a:lvl9pPr marL="1828800" fontAlgn="base">
              <a:spcBef>
                <a:spcPct val="0"/>
              </a:spcBef>
              <a:spcAft>
                <a:spcPct val="0"/>
              </a:spcAft>
              <a:defRPr sz="3600">
                <a:solidFill>
                  <a:srgbClr val="FFFFFF"/>
                </a:solidFill>
              </a:defRPr>
            </a:lvl9pPr>
          </a:lstStyle>
          <a:p>
            <a:r>
              <a:rPr lang="en-US" altLang="zh-CN" dirty="0"/>
              <a:t>§</a:t>
            </a:r>
            <a:r>
              <a:rPr lang="zh-CN" altLang="en-US" dirty="0">
                <a:latin typeface="Times New Roman" panose="02020603050405020304" pitchFamily="18" charset="0"/>
                <a:ea typeface="+mn-ea"/>
                <a:cs typeface="Times New Roman" panose="02020603050405020304" pitchFamily="18" charset="0"/>
              </a:rPr>
              <a:t>可视化与理解</a:t>
            </a:r>
            <a:r>
              <a:rPr lang="en-US" altLang="zh-CN" dirty="0">
                <a:latin typeface="Times New Roman" panose="02020603050405020304" pitchFamily="18" charset="0"/>
                <a:ea typeface="+mn-ea"/>
                <a:cs typeface="Times New Roman" panose="02020603050405020304" pitchFamily="18" charset="0"/>
              </a:rPr>
              <a:t>CNN</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4265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en-US" altLang="zh-CN" sz="3200" dirty="0">
                <a:latin typeface="Times New Roman" panose="02020603050405020304" pitchFamily="18" charset="0"/>
                <a:cs typeface="Times New Roman" panose="02020603050405020304" pitchFamily="18" charset="0"/>
              </a:rPr>
              <a:t>CNN</a:t>
            </a:r>
            <a:r>
              <a:rPr lang="zh-CN" altLang="en-US" sz="3200" dirty="0"/>
              <a:t>特征：梯度上升</a:t>
            </a:r>
          </a:p>
        </p:txBody>
      </p:sp>
      <p:pic>
        <p:nvPicPr>
          <p:cNvPr id="6" name="图片 5"/>
          <p:cNvPicPr>
            <a:picLocks noChangeAspect="1"/>
          </p:cNvPicPr>
          <p:nvPr/>
        </p:nvPicPr>
        <p:blipFill>
          <a:blip r:embed="rId2"/>
          <a:stretch>
            <a:fillRect/>
          </a:stretch>
        </p:blipFill>
        <p:spPr>
          <a:xfrm>
            <a:off x="120899" y="2492896"/>
            <a:ext cx="8902202" cy="3416031"/>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Nguyen et al, “Synthesizing the preferred inputs for neurons in neural networks via deep generator networks,” NIPS 2016.</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a:xfrm>
            <a:off x="395536" y="1700808"/>
            <a:ext cx="705678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通过优化</a:t>
            </a:r>
            <a:r>
              <a:rPr lang="en-US" altLang="zh-CN" sz="2000" b="0" dirty="0">
                <a:latin typeface="Times New Roman" panose="02020603050405020304" pitchFamily="18" charset="0"/>
                <a:ea typeface="+mn-ea"/>
                <a:cs typeface="Times New Roman" panose="02020603050405020304" pitchFamily="18" charset="0"/>
              </a:rPr>
              <a:t>FC6</a:t>
            </a:r>
            <a:r>
              <a:rPr lang="zh-CN" altLang="en-US" sz="2000" b="0" dirty="0">
                <a:latin typeface="Times New Roman" panose="02020603050405020304" pitchFamily="18" charset="0"/>
                <a:ea typeface="+mn-ea"/>
                <a:cs typeface="Times New Roman" panose="02020603050405020304" pitchFamily="18" charset="0"/>
              </a:rPr>
              <a:t>的特征而不是原始像素，会得到更加自然的图像。</a:t>
            </a:r>
            <a:endParaRPr lang="en-US" altLang="zh-CN" sz="2000" b="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7857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愚弄图像</a:t>
            </a:r>
            <a:r>
              <a:rPr lang="en-US" altLang="zh-CN" sz="3200" dirty="0">
                <a:solidFill>
                  <a:schemeClr val="bg1"/>
                </a:solidFill>
              </a:rPr>
              <a:t>/</a:t>
            </a:r>
            <a:r>
              <a:rPr lang="zh-CN" altLang="en-US" sz="3200" dirty="0">
                <a:solidFill>
                  <a:schemeClr val="bg1"/>
                </a:solidFill>
              </a:rPr>
              <a:t>对抗样本</a:t>
            </a:r>
            <a:endParaRPr lang="zh-CN" altLang="en-US" sz="3200" dirty="0"/>
          </a:p>
        </p:txBody>
      </p:sp>
      <p:pic>
        <p:nvPicPr>
          <p:cNvPr id="4" name="图片 3"/>
          <p:cNvPicPr>
            <a:picLocks noChangeAspect="1"/>
          </p:cNvPicPr>
          <p:nvPr/>
        </p:nvPicPr>
        <p:blipFill rotWithShape="1">
          <a:blip r:embed="rId3"/>
          <a:srcRect b="52233"/>
          <a:stretch/>
        </p:blipFill>
        <p:spPr>
          <a:xfrm>
            <a:off x="73435" y="2996952"/>
            <a:ext cx="8997130" cy="2232248"/>
          </a:xfrm>
          <a:prstGeom prst="rect">
            <a:avLst/>
          </a:prstGeom>
        </p:spPr>
      </p:pic>
      <p:sp>
        <p:nvSpPr>
          <p:cNvPr id="6" name="矩形 5"/>
          <p:cNvSpPr/>
          <p:nvPr/>
        </p:nvSpPr>
        <p:spPr>
          <a:xfrm>
            <a:off x="395536" y="5445224"/>
            <a:ext cx="8280920" cy="9843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例：选择任意一张图像，比如大象，选择任意一个类别，比如考拉，现在通过梯度上升改变原始图像使考拉的得分变为最大，当网络认为这是考拉以后，观察修改后的图像，发现竟然和原来的大象没有什么差别，并没有真的被改变成考拉。</a:t>
            </a:r>
            <a:endParaRPr lang="en-US" altLang="zh-CN" b="0"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395536" y="1556792"/>
            <a:ext cx="756084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选择任意一张图像；</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选择任意一个类别；</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修改图像以最大化该类别得分；</a:t>
            </a:r>
            <a:endParaRPr lang="en-US" altLang="zh-CN" sz="2000"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sz="2000" b="0" dirty="0">
                <a:latin typeface="Times New Roman" panose="02020603050405020304" pitchFamily="18" charset="0"/>
                <a:ea typeface="+mn-ea"/>
                <a:cs typeface="Times New Roman" panose="02020603050405020304" pitchFamily="18" charset="0"/>
              </a:rPr>
              <a:t>重复上述过程直到网络将该图像判定为该类别。</a:t>
            </a:r>
            <a:endParaRPr lang="en-US" altLang="zh-CN" sz="2000" b="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85440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愚弄图像</a:t>
            </a:r>
            <a:r>
              <a:rPr lang="en-US" altLang="zh-CN" sz="3200" dirty="0">
                <a:solidFill>
                  <a:schemeClr val="bg1"/>
                </a:solidFill>
              </a:rPr>
              <a:t>/</a:t>
            </a:r>
            <a:r>
              <a:rPr lang="zh-CN" altLang="en-US" sz="3200" dirty="0">
                <a:solidFill>
                  <a:schemeClr val="bg1"/>
                </a:solidFill>
              </a:rPr>
              <a:t>对抗样本</a:t>
            </a:r>
            <a:endParaRPr lang="zh-CN" altLang="en-US" sz="3200" dirty="0"/>
          </a:p>
        </p:txBody>
      </p:sp>
      <p:sp>
        <p:nvSpPr>
          <p:cNvPr id="3" name="矩形 2"/>
          <p:cNvSpPr/>
          <p:nvPr/>
        </p:nvSpPr>
        <p:spPr>
          <a:xfrm>
            <a:off x="395536" y="3068960"/>
            <a:ext cx="2160240" cy="100811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添加一种扰动，使得大部分图像都被错误分类。</a:t>
            </a:r>
          </a:p>
        </p:txBody>
      </p:sp>
      <p:pic>
        <p:nvPicPr>
          <p:cNvPr id="4" name="图片 3"/>
          <p:cNvPicPr>
            <a:picLocks noChangeAspect="1"/>
          </p:cNvPicPr>
          <p:nvPr/>
        </p:nvPicPr>
        <p:blipFill>
          <a:blip r:embed="rId2"/>
          <a:stretch>
            <a:fillRect/>
          </a:stretch>
        </p:blipFill>
        <p:spPr>
          <a:xfrm>
            <a:off x="3404183" y="1411381"/>
            <a:ext cx="3544081" cy="4923399"/>
          </a:xfrm>
          <a:prstGeom prst="rect">
            <a:avLst/>
          </a:prstGeom>
        </p:spPr>
      </p:pic>
      <p:sp>
        <p:nvSpPr>
          <p:cNvPr id="7" name="矩形 6"/>
          <p:cNvSpPr/>
          <p:nvPr/>
        </p:nvSpPr>
        <p:spPr>
          <a:xfrm>
            <a:off x="0" y="6334780"/>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Moosavi-Dezfooli</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Seyed</a:t>
            </a:r>
            <a:r>
              <a:rPr lang="en-US" altLang="zh-CN" sz="1400" b="0" dirty="0">
                <a:latin typeface="Times New Roman" panose="02020603050405020304" pitchFamily="18" charset="0"/>
                <a:cs typeface="Times New Roman" panose="02020603050405020304" pitchFamily="18" charset="0"/>
              </a:rPr>
              <a:t>-Mohsen, et al. "Universal adversarial perturbations." Proceedings of the IEEE conference on computer vision and pattern recognition. 2017. </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540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75856" y="2693819"/>
            <a:ext cx="2592289"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rPr>
              <a:t>特征可视化</a:t>
            </a:r>
            <a:endParaRPr lang="en-NZ"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en-US" altLang="zh-CN" sz="2800" dirty="0" err="1">
                <a:solidFill>
                  <a:srgbClr val="00B0F0"/>
                </a:solidFill>
                <a:latin typeface="Times New Roman" panose="02020603050405020304" pitchFamily="18" charset="0"/>
                <a:ea typeface="+mn-ea"/>
                <a:cs typeface="Times New Roman" panose="02020603050405020304" pitchFamily="18" charset="0"/>
              </a:rPr>
              <a:t>DeepDream</a:t>
            </a:r>
            <a:endParaRPr lang="en-US" altLang="zh-CN" sz="2800" dirty="0">
              <a:solidFill>
                <a:srgbClr val="00B0F0"/>
              </a:solidFill>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rPr>
              <a:t>风格迁移</a:t>
            </a:r>
            <a:endParaRPr lang="en-NZ"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p:txBody>
      </p:sp>
      <p:sp>
        <p:nvSpPr>
          <p:cNvPr id="5" name="标题 1"/>
          <p:cNvSpPr txBox="1">
            <a:spLocks/>
          </p:cNvSpPr>
          <p:nvPr/>
        </p:nvSpPr>
        <p:spPr bwMode="gray">
          <a:xfrm>
            <a:off x="395536" y="338361"/>
            <a:ext cx="7391400" cy="714375"/>
          </a:xfrm>
          <a:prstGeom prst="rect">
            <a:avLst/>
          </a:prstGeom>
          <a:noFill/>
          <a:ln w="9525">
            <a:noFill/>
            <a:miter lim="800000"/>
          </a:ln>
          <a:effectLst>
            <a:outerShdw dist="35921" dir="2700000" algn="ctr" rotWithShape="0">
              <a:schemeClr val="bg2"/>
            </a:outerShdw>
          </a:effectLst>
        </p:spPr>
        <p:txBody>
          <a:bodyPr vert="horz" wrap="square" lIns="91440" tIns="45720" rIns="91440" bIns="45720" numCol="1" anchor="ctr" anchorCtr="0" compatLnSpc="1"/>
          <a:lstStyle>
            <a:lvl1pPr eaLnBrk="0" hangingPunct="0">
              <a:defRPr sz="3200">
                <a:solidFill>
                  <a:srgbClr val="FFFFFF"/>
                </a:solidFill>
                <a:latin typeface="+mj-lt"/>
                <a:ea typeface="+mj-ea"/>
                <a:cs typeface="+mj-cs"/>
              </a:defRPr>
            </a:lvl1pPr>
            <a:lvl2pPr eaLnBrk="0" hangingPunct="0">
              <a:defRPr sz="3600">
                <a:solidFill>
                  <a:srgbClr val="FFFFFF"/>
                </a:solidFill>
                <a:latin typeface="Calibri" panose="020F0502020204030204" pitchFamily="34" charset="0"/>
              </a:defRPr>
            </a:lvl2pPr>
            <a:lvl3pPr eaLnBrk="0" hangingPunct="0">
              <a:defRPr sz="3600">
                <a:solidFill>
                  <a:srgbClr val="FFFFFF"/>
                </a:solidFill>
                <a:latin typeface="Calibri" panose="020F0502020204030204" pitchFamily="34" charset="0"/>
              </a:defRPr>
            </a:lvl3pPr>
            <a:lvl4pPr eaLnBrk="0" hangingPunct="0">
              <a:defRPr sz="3600">
                <a:solidFill>
                  <a:srgbClr val="FFFFFF"/>
                </a:solidFill>
                <a:latin typeface="Calibri" panose="020F0502020204030204" pitchFamily="34" charset="0"/>
              </a:defRPr>
            </a:lvl4pPr>
            <a:lvl5pPr eaLnBrk="0" hangingPunct="0">
              <a:defRPr sz="3600">
                <a:solidFill>
                  <a:srgbClr val="FFFFFF"/>
                </a:solidFill>
                <a:latin typeface="Calibri" panose="020F0502020204030204" pitchFamily="34" charset="0"/>
              </a:defRPr>
            </a:lvl5pPr>
            <a:lvl6pPr marL="457200" fontAlgn="base">
              <a:spcBef>
                <a:spcPct val="0"/>
              </a:spcBef>
              <a:spcAft>
                <a:spcPct val="0"/>
              </a:spcAft>
              <a:defRPr sz="3600">
                <a:solidFill>
                  <a:srgbClr val="FFFFFF"/>
                </a:solidFill>
              </a:defRPr>
            </a:lvl6pPr>
            <a:lvl7pPr marL="914400" fontAlgn="base">
              <a:spcBef>
                <a:spcPct val="0"/>
              </a:spcBef>
              <a:spcAft>
                <a:spcPct val="0"/>
              </a:spcAft>
              <a:defRPr sz="3600">
                <a:solidFill>
                  <a:srgbClr val="FFFFFF"/>
                </a:solidFill>
              </a:defRPr>
            </a:lvl7pPr>
            <a:lvl8pPr marL="1371600" fontAlgn="base">
              <a:spcBef>
                <a:spcPct val="0"/>
              </a:spcBef>
              <a:spcAft>
                <a:spcPct val="0"/>
              </a:spcAft>
              <a:defRPr sz="3600">
                <a:solidFill>
                  <a:srgbClr val="FFFFFF"/>
                </a:solidFill>
              </a:defRPr>
            </a:lvl8pPr>
            <a:lvl9pPr marL="1828800" fontAlgn="base">
              <a:spcBef>
                <a:spcPct val="0"/>
              </a:spcBef>
              <a:spcAft>
                <a:spcPct val="0"/>
              </a:spcAft>
              <a:defRPr sz="3600">
                <a:solidFill>
                  <a:srgbClr val="FFFFFF"/>
                </a:solidFill>
              </a:defRPr>
            </a:lvl9pPr>
          </a:lstStyle>
          <a:p>
            <a:r>
              <a:rPr lang="en-US" altLang="zh-CN" dirty="0"/>
              <a:t>§</a:t>
            </a:r>
            <a:r>
              <a:rPr lang="zh-CN" altLang="en-US" dirty="0">
                <a:latin typeface="Times New Roman" panose="02020603050405020304" pitchFamily="18" charset="0"/>
                <a:ea typeface="+mn-ea"/>
                <a:cs typeface="Times New Roman" panose="02020603050405020304" pitchFamily="18" charset="0"/>
              </a:rPr>
              <a:t>可视化与理解</a:t>
            </a:r>
            <a:r>
              <a:rPr lang="en-US" altLang="zh-CN" dirty="0">
                <a:latin typeface="Times New Roman" panose="02020603050405020304" pitchFamily="18" charset="0"/>
                <a:ea typeface="+mn-ea"/>
                <a:cs typeface="Times New Roman" panose="02020603050405020304" pitchFamily="18" charset="0"/>
              </a:rPr>
              <a:t>CNN</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88759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r>
              <a:rPr lang="zh-CN" altLang="en-US" sz="3200" dirty="0">
                <a:solidFill>
                  <a:schemeClr val="bg1"/>
                </a:solidFill>
                <a:latin typeface="Times New Roman" panose="02020603050405020304" pitchFamily="18" charset="0"/>
                <a:cs typeface="Times New Roman" panose="02020603050405020304" pitchFamily="18" charset="0"/>
              </a:rPr>
              <a:t>：放大现有特征</a:t>
            </a:r>
            <a:endParaRPr lang="zh-CN" altLang="en-US" sz="3200" dirty="0">
              <a:latin typeface="Times New Roman" panose="02020603050405020304" pitchFamily="18" charset="0"/>
              <a:cs typeface="Times New Roman" panose="02020603050405020304" pitchFamily="18" charset="0"/>
            </a:endParaRPr>
          </a:p>
        </p:txBody>
      </p:sp>
      <p:sp>
        <p:nvSpPr>
          <p:cNvPr id="4" name="矩形 3"/>
          <p:cNvSpPr/>
          <p:nvPr/>
        </p:nvSpPr>
        <p:spPr>
          <a:xfrm>
            <a:off x="395536" y="1630541"/>
            <a:ext cx="8496944" cy="707886"/>
          </a:xfrm>
          <a:prstGeom prst="rect">
            <a:avLst/>
          </a:prstGeom>
        </p:spPr>
        <p:txBody>
          <a:bodyPr wrap="square">
            <a:spAutoFit/>
          </a:bodyPr>
          <a:lstStyle/>
          <a:p>
            <a:pPr algn="just"/>
            <a:r>
              <a:rPr lang="zh-CN" altLang="en-US" sz="2000" b="0" dirty="0"/>
              <a:t>仍然利用梯度上升的原理，不过不再是通过最大化神经元激活值来合成图片，而是直接放大某些层的神经元激活值。</a:t>
            </a:r>
            <a:endParaRPr lang="zh-CN" altLang="en-US"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95536" y="2455416"/>
            <a:ext cx="8445500" cy="2269728"/>
          </a:xfrm>
          <a:prstGeom prst="rect">
            <a:avLst/>
          </a:prstGeom>
        </p:spPr>
      </p:pic>
      <p:sp>
        <p:nvSpPr>
          <p:cNvPr id="7" name="矩形 6"/>
          <p:cNvSpPr/>
          <p:nvPr/>
        </p:nvSpPr>
        <p:spPr>
          <a:xfrm>
            <a:off x="395536" y="4831992"/>
            <a:ext cx="6907494" cy="1477328"/>
          </a:xfrm>
          <a:prstGeom prst="rect">
            <a:avLst/>
          </a:prstGeom>
        </p:spPr>
        <p:txBody>
          <a:bodyPr wrap="square">
            <a:spAutoFit/>
          </a:bodyPr>
          <a:lstStyle/>
          <a:p>
            <a:pPr algn="just"/>
            <a:r>
              <a:rPr lang="zh-CN" altLang="en-US" b="0" dirty="0">
                <a:latin typeface="Times New Roman" panose="02020603050405020304" pitchFamily="18" charset="0"/>
                <a:ea typeface="+mn-ea"/>
                <a:cs typeface="Times New Roman" panose="02020603050405020304" pitchFamily="18" charset="0"/>
              </a:rPr>
              <a:t>选择一张图像以及</a:t>
            </a:r>
            <a:r>
              <a:rPr lang="en-US" altLang="zh-CN" b="0" dirty="0">
                <a:latin typeface="Times New Roman" panose="02020603050405020304" pitchFamily="18" charset="0"/>
                <a:ea typeface="+mn-ea"/>
                <a:cs typeface="Times New Roman" panose="02020603050405020304" pitchFamily="18" charset="0"/>
              </a:rPr>
              <a:t>CNN</a:t>
            </a:r>
            <a:r>
              <a:rPr lang="zh-CN" altLang="en-US" b="0" dirty="0">
                <a:latin typeface="Times New Roman" panose="02020603050405020304" pitchFamily="18" charset="0"/>
                <a:ea typeface="+mn-ea"/>
                <a:cs typeface="Times New Roman" panose="02020603050405020304" pitchFamily="18" charset="0"/>
              </a:rPr>
              <a:t>中的一层；重复以下操作：</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前向</a:t>
            </a:r>
            <a:r>
              <a:rPr lang="en-US" altLang="zh-CN" b="0" dirty="0">
                <a:latin typeface="Times New Roman" panose="02020603050405020304" pitchFamily="18" charset="0"/>
                <a:ea typeface="+mn-ea"/>
                <a:cs typeface="Times New Roman" panose="02020603050405020304" pitchFamily="18" charset="0"/>
              </a:rPr>
              <a:t>: </a:t>
            </a:r>
            <a:r>
              <a:rPr lang="zh-CN" altLang="en-US" b="0" dirty="0">
                <a:latin typeface="Times New Roman" panose="02020603050405020304" pitchFamily="18" charset="0"/>
                <a:ea typeface="+mn-ea"/>
                <a:cs typeface="Times New Roman" panose="02020603050405020304" pitchFamily="18" charset="0"/>
              </a:rPr>
              <a:t>在选定层上计算其激活值；</a:t>
            </a:r>
            <a:r>
              <a:rPr lang="en-US" altLang="zh-CN" b="0" dirty="0">
                <a:latin typeface="Times New Roman" panose="02020603050405020304" pitchFamily="18" charset="0"/>
                <a:ea typeface="+mn-ea"/>
                <a:cs typeface="Times New Roman" panose="02020603050405020304" pitchFamily="18" charset="0"/>
              </a:rPr>
              <a:t> </a:t>
            </a: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设置选定层的梯度为其激活值；</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反向传播：在图像上计算梯度；</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更新图像。</a:t>
            </a:r>
          </a:p>
        </p:txBody>
      </p:sp>
      <p:sp>
        <p:nvSpPr>
          <p:cNvPr id="8" name="矩形 7"/>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Mordvintsev</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Olah</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Tyka</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Inceptionism</a:t>
            </a:r>
            <a:r>
              <a:rPr lang="en-US" altLang="zh-CN" sz="1400" b="0" dirty="0">
                <a:latin typeface="Times New Roman" panose="02020603050405020304" pitchFamily="18" charset="0"/>
                <a:cs typeface="Times New Roman" panose="02020603050405020304" pitchFamily="18" charset="0"/>
              </a:rPr>
              <a:t>: Going Deeper into Neural Networks”, Google Research Blog. </a:t>
            </a:r>
            <a:endParaRPr lang="zh-CN" altLang="en-US" sz="1400" b="0" dirty="0">
              <a:latin typeface="Times New Roman" panose="02020603050405020304" pitchFamily="18" charset="0"/>
              <a:cs typeface="Times New Roman" panose="02020603050405020304" pitchFamily="18" charset="0"/>
            </a:endParaRPr>
          </a:p>
        </p:txBody>
      </p:sp>
      <p:sp>
        <p:nvSpPr>
          <p:cNvPr id="9" name="矩形 8"/>
          <p:cNvSpPr/>
          <p:nvPr/>
        </p:nvSpPr>
        <p:spPr>
          <a:xfrm>
            <a:off x="5155755" y="5301208"/>
            <a:ext cx="1403073" cy="369332"/>
          </a:xfrm>
          <a:prstGeom prst="rect">
            <a:avLst/>
          </a:prstGeom>
        </p:spPr>
        <p:txBody>
          <a:bodyPr wrap="square">
            <a:spAutoFit/>
          </a:bodyPr>
          <a:lstStyle/>
          <a:p>
            <a:pPr algn="just"/>
            <a:r>
              <a:rPr lang="zh-CN" altLang="en-US" b="0" dirty="0">
                <a:latin typeface="Times New Roman" panose="02020603050405020304" pitchFamily="18" charset="0"/>
                <a:ea typeface="+mn-ea"/>
                <a:cs typeface="Times New Roman" panose="02020603050405020304" pitchFamily="18" charset="0"/>
              </a:rPr>
              <a:t>等同于：</a:t>
            </a:r>
          </a:p>
        </p:txBody>
      </p:sp>
      <p:pic>
        <p:nvPicPr>
          <p:cNvPr id="10" name="图片 9"/>
          <p:cNvPicPr>
            <a:picLocks noChangeAspect="1"/>
          </p:cNvPicPr>
          <p:nvPr/>
        </p:nvPicPr>
        <p:blipFill>
          <a:blip r:embed="rId4"/>
          <a:stretch>
            <a:fillRect/>
          </a:stretch>
        </p:blipFill>
        <p:spPr>
          <a:xfrm>
            <a:off x="5155755" y="5742698"/>
            <a:ext cx="2368573" cy="355817"/>
          </a:xfrm>
          <a:prstGeom prst="rect">
            <a:avLst/>
          </a:prstGeom>
        </p:spPr>
      </p:pic>
      <p:cxnSp>
        <p:nvCxnSpPr>
          <p:cNvPr id="11" name="直接箭头连接符 10"/>
          <p:cNvCxnSpPr>
            <a:stCxn id="10" idx="1"/>
          </p:cNvCxnSpPr>
          <p:nvPr/>
        </p:nvCxnSpPr>
        <p:spPr bwMode="auto">
          <a:xfrm flipH="1" flipV="1">
            <a:off x="3995936" y="5670540"/>
            <a:ext cx="1159819" cy="250067"/>
          </a:xfrm>
          <a:prstGeom prst="straightConnector1">
            <a:avLst/>
          </a:prstGeom>
          <a:solidFill>
            <a:schemeClr val="accent1"/>
          </a:solidFill>
          <a:ln w="9525"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2019780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124111" y="1557352"/>
            <a:ext cx="8895779" cy="5040000"/>
          </a:xfrm>
          <a:prstGeom prst="rect">
            <a:avLst/>
          </a:prstGeom>
        </p:spPr>
      </p:pic>
    </p:spTree>
    <p:extLst>
      <p:ext uri="{BB962C8B-B14F-4D97-AF65-F5344CB8AC3E}">
        <p14:creationId xmlns:p14="http://schemas.microsoft.com/office/powerpoint/2010/main" val="1034364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54135" y="1556792"/>
            <a:ext cx="9035730" cy="5040560"/>
          </a:xfrm>
          <a:prstGeom prst="rect">
            <a:avLst/>
          </a:prstGeom>
        </p:spPr>
      </p:pic>
    </p:spTree>
    <p:extLst>
      <p:ext uri="{BB962C8B-B14F-4D97-AF65-F5344CB8AC3E}">
        <p14:creationId xmlns:p14="http://schemas.microsoft.com/office/powerpoint/2010/main" val="3205962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87943" y="1557352"/>
            <a:ext cx="8968115" cy="5040000"/>
          </a:xfrm>
          <a:prstGeom prst="rect">
            <a:avLst/>
          </a:prstGeom>
        </p:spPr>
      </p:pic>
    </p:spTree>
    <p:extLst>
      <p:ext uri="{BB962C8B-B14F-4D97-AF65-F5344CB8AC3E}">
        <p14:creationId xmlns:p14="http://schemas.microsoft.com/office/powerpoint/2010/main" val="1850193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76646" y="1556792"/>
            <a:ext cx="8990709" cy="5040000"/>
          </a:xfrm>
          <a:prstGeom prst="rect">
            <a:avLst/>
          </a:prstGeom>
        </p:spPr>
      </p:pic>
    </p:spTree>
    <p:extLst>
      <p:ext uri="{BB962C8B-B14F-4D97-AF65-F5344CB8AC3E}">
        <p14:creationId xmlns:p14="http://schemas.microsoft.com/office/powerpoint/2010/main" val="1967837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87048" y="1556792"/>
            <a:ext cx="8969904" cy="5040000"/>
          </a:xfrm>
          <a:prstGeom prst="rect">
            <a:avLst/>
          </a:prstGeom>
        </p:spPr>
      </p:pic>
    </p:spTree>
    <p:extLst>
      <p:ext uri="{BB962C8B-B14F-4D97-AF65-F5344CB8AC3E}">
        <p14:creationId xmlns:p14="http://schemas.microsoft.com/office/powerpoint/2010/main" val="61155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特征可视化</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8" y="2852936"/>
            <a:ext cx="9144000" cy="2726612"/>
          </a:xfrm>
          <a:prstGeom prst="rect">
            <a:avLst/>
          </a:prstGeom>
        </p:spPr>
      </p:pic>
      <p:sp>
        <p:nvSpPr>
          <p:cNvPr id="11" name="矩形 10"/>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Krizhevsky</a:t>
            </a:r>
            <a:r>
              <a:rPr lang="en-US" altLang="zh-CN" sz="1400" b="0" dirty="0">
                <a:latin typeface="Times New Roman" panose="02020603050405020304" pitchFamily="18" charset="0"/>
                <a:cs typeface="Times New Roman" panose="02020603050405020304" pitchFamily="18" charset="0"/>
              </a:rPr>
              <a:t> et al, “ImageNet Classification with Deep Convolutional Neural Networks”, NIPS 2012.</a:t>
            </a:r>
            <a:endParaRPr lang="zh-CN" altLang="en-US" sz="1400" b="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95536" y="1815207"/>
            <a:ext cx="7103368" cy="461665"/>
          </a:xfrm>
          <a:prstGeom prst="rect">
            <a:avLst/>
          </a:prstGeom>
          <a:noFill/>
        </p:spPr>
        <p:txBody>
          <a:bodyPr wrap="square" rtlCol="0">
            <a:spAutoFit/>
          </a:bodyPr>
          <a:lstStyle/>
          <a:p>
            <a:pPr algn="just"/>
            <a:r>
              <a:rPr lang="en-US" altLang="zh-CN" sz="2400" b="0" dirty="0">
                <a:latin typeface="Times New Roman" panose="02020603050405020304" pitchFamily="18" charset="0"/>
                <a:ea typeface="+mn-ea"/>
                <a:cs typeface="Times New Roman" panose="02020603050405020304" pitchFamily="18" charset="0"/>
              </a:rPr>
              <a:t>CNN</a:t>
            </a:r>
            <a:r>
              <a:rPr lang="zh-CN" altLang="en-US" sz="2400" b="0" dirty="0">
                <a:latin typeface="Times New Roman" panose="02020603050405020304" pitchFamily="18" charset="0"/>
                <a:ea typeface="+mn-ea"/>
                <a:cs typeface="Times New Roman" panose="02020603050405020304" pitchFamily="18" charset="0"/>
              </a:rPr>
              <a:t>的工作原理是什么？</a:t>
            </a:r>
          </a:p>
        </p:txBody>
      </p:sp>
      <p:sp>
        <p:nvSpPr>
          <p:cNvPr id="13" name="矩形 12"/>
          <p:cNvSpPr/>
          <p:nvPr/>
        </p:nvSpPr>
        <p:spPr bwMode="auto">
          <a:xfrm>
            <a:off x="2098304" y="5301208"/>
            <a:ext cx="5400600" cy="576064"/>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eaLnBrk="1" latinLnBrk="0" hangingPunct="1">
              <a:lnSpc>
                <a:spcPct val="100000"/>
              </a:lnSpc>
              <a:buClrTx/>
              <a:buSzTx/>
              <a:buFontTx/>
              <a:buNone/>
            </a:pPr>
            <a:r>
              <a:rPr lang="zh-CN" altLang="en-US" sz="2400" b="0" dirty="0">
                <a:latin typeface="Times New Roman" panose="02020603050405020304" pitchFamily="18" charset="0"/>
                <a:ea typeface="+mn-ea"/>
                <a:cs typeface="Times New Roman" panose="02020603050405020304" pitchFamily="18" charset="0"/>
              </a:rPr>
              <a:t>每一层都在寻找什么？</a:t>
            </a:r>
          </a:p>
        </p:txBody>
      </p:sp>
    </p:spTree>
    <p:extLst>
      <p:ext uri="{BB962C8B-B14F-4D97-AF65-F5344CB8AC3E}">
        <p14:creationId xmlns:p14="http://schemas.microsoft.com/office/powerpoint/2010/main" val="1009794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en-US" altLang="zh-CN" sz="3200" dirty="0" err="1">
                <a:solidFill>
                  <a:schemeClr val="bg1"/>
                </a:solidFill>
                <a:latin typeface="Times New Roman" panose="02020603050405020304" pitchFamily="18" charset="0"/>
                <a:cs typeface="Times New Roman" panose="02020603050405020304" pitchFamily="18" charset="0"/>
              </a:rPr>
              <a:t>DeepDream</a:t>
            </a:r>
            <a:endParaRPr lang="zh-CN" altLang="en-US" sz="3200" dirty="0"/>
          </a:p>
        </p:txBody>
      </p:sp>
      <p:pic>
        <p:nvPicPr>
          <p:cNvPr id="3" name="图片 2"/>
          <p:cNvPicPr>
            <a:picLocks noChangeAspect="1"/>
          </p:cNvPicPr>
          <p:nvPr/>
        </p:nvPicPr>
        <p:blipFill>
          <a:blip r:embed="rId2"/>
          <a:stretch>
            <a:fillRect/>
          </a:stretch>
        </p:blipFill>
        <p:spPr>
          <a:xfrm>
            <a:off x="74978" y="1701280"/>
            <a:ext cx="8994045" cy="4248000"/>
          </a:xfrm>
          <a:prstGeom prst="rect">
            <a:avLst/>
          </a:prstGeom>
        </p:spPr>
      </p:pic>
      <p:sp>
        <p:nvSpPr>
          <p:cNvPr id="4" name="文本框 3"/>
          <p:cNvSpPr txBox="1"/>
          <p:nvPr/>
        </p:nvSpPr>
        <p:spPr>
          <a:xfrm>
            <a:off x="395536" y="6156012"/>
            <a:ext cx="648072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just">
              <a:defRPr b="0">
                <a:latin typeface="Times New Roman" panose="02020603050405020304" pitchFamily="18" charset="0"/>
                <a:ea typeface="+mn-ea"/>
                <a:cs typeface="Times New Roman" panose="02020603050405020304" pitchFamily="18" charset="0"/>
              </a:defRPr>
            </a:lvl1pPr>
          </a:lstStyle>
          <a:p>
            <a:r>
              <a:rPr lang="zh-CN" altLang="en-US" dirty="0"/>
              <a:t>代码地址：</a:t>
            </a:r>
            <a:r>
              <a:rPr lang="en-US" altLang="zh-CN" u="sng" dirty="0">
                <a:solidFill>
                  <a:srgbClr val="1564BB"/>
                </a:solidFill>
              </a:rPr>
              <a:t>https://github.com/google/deepdream</a:t>
            </a:r>
            <a:endParaRPr lang="zh-CN" altLang="en-US" u="sng" dirty="0">
              <a:solidFill>
                <a:srgbClr val="1564BB"/>
              </a:solidFill>
            </a:endParaRPr>
          </a:p>
        </p:txBody>
      </p:sp>
    </p:spTree>
    <p:extLst>
      <p:ext uri="{BB962C8B-B14F-4D97-AF65-F5344CB8AC3E}">
        <p14:creationId xmlns:p14="http://schemas.microsoft.com/office/powerpoint/2010/main" val="223756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75856" y="2693819"/>
            <a:ext cx="2592289"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rPr>
              <a:t>特征可视化</a:t>
            </a:r>
            <a:endParaRPr lang="en-NZ"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en-US" altLang="zh-CN" sz="2800" dirty="0" err="1">
                <a:solidFill>
                  <a:schemeClr val="accent5">
                    <a:lumMod val="40000"/>
                    <a:lumOff val="60000"/>
                  </a:schemeClr>
                </a:solidFill>
                <a:latin typeface="Times New Roman" panose="02020603050405020304" pitchFamily="18" charset="0"/>
                <a:ea typeface="+mn-ea"/>
                <a:cs typeface="Times New Roman" panose="02020603050405020304" pitchFamily="18" charset="0"/>
              </a:rPr>
              <a:t>DeepDream</a:t>
            </a:r>
            <a:endParaRPr lang="en-US" altLang="zh-CN" sz="2800" dirty="0">
              <a:solidFill>
                <a:schemeClr val="accent5">
                  <a:lumMod val="40000"/>
                  <a:lumOff val="60000"/>
                </a:schemeClr>
              </a:solidFill>
              <a:latin typeface="Times New Roman" panose="02020603050405020304" pitchFamily="18" charset="0"/>
              <a:ea typeface="+mn-ea"/>
              <a:cs typeface="Times New Roman" panose="02020603050405020304" pitchFamily="18" charset="0"/>
            </a:endParaRPr>
          </a:p>
          <a:p>
            <a:pPr marL="285750" indent="-285750">
              <a:spcAft>
                <a:spcPts val="1800"/>
              </a:spcAft>
              <a:buFont typeface="Wingdings" panose="05000000000000000000" pitchFamily="2" charset="2"/>
              <a:buChar char="§"/>
            </a:pPr>
            <a:r>
              <a:rPr lang="zh-CN" altLang="en-US" sz="2800" dirty="0">
                <a:solidFill>
                  <a:srgbClr val="00B0F0"/>
                </a:solidFill>
                <a:latin typeface="Times New Roman" panose="02020603050405020304" pitchFamily="18" charset="0"/>
                <a:ea typeface="+mn-ea"/>
                <a:cs typeface="Times New Roman" panose="02020603050405020304" pitchFamily="18" charset="0"/>
              </a:rPr>
              <a:t>风格迁移</a:t>
            </a:r>
            <a:endParaRPr lang="en-NZ" altLang="zh-CN" sz="2800" dirty="0">
              <a:solidFill>
                <a:srgbClr val="00B0F0"/>
              </a:solidFill>
              <a:latin typeface="Times New Roman" panose="02020603050405020304" pitchFamily="18" charset="0"/>
              <a:ea typeface="+mn-ea"/>
              <a:cs typeface="Times New Roman" panose="02020603050405020304" pitchFamily="18" charset="0"/>
            </a:endParaRPr>
          </a:p>
        </p:txBody>
      </p:sp>
      <p:sp>
        <p:nvSpPr>
          <p:cNvPr id="5" name="标题 1"/>
          <p:cNvSpPr txBox="1">
            <a:spLocks/>
          </p:cNvSpPr>
          <p:nvPr/>
        </p:nvSpPr>
        <p:spPr bwMode="gray">
          <a:xfrm>
            <a:off x="395536" y="338361"/>
            <a:ext cx="7391400" cy="714375"/>
          </a:xfrm>
          <a:prstGeom prst="rect">
            <a:avLst/>
          </a:prstGeom>
          <a:noFill/>
          <a:ln w="9525">
            <a:noFill/>
            <a:miter lim="800000"/>
          </a:ln>
          <a:effectLst>
            <a:outerShdw dist="35921" dir="2700000" algn="ctr" rotWithShape="0">
              <a:schemeClr val="bg2"/>
            </a:outerShdw>
          </a:effectLst>
        </p:spPr>
        <p:txBody>
          <a:bodyPr vert="horz" wrap="square" lIns="91440" tIns="45720" rIns="91440" bIns="45720" numCol="1" anchor="ctr" anchorCtr="0" compatLnSpc="1"/>
          <a:lstStyle>
            <a:lvl1pPr eaLnBrk="0" hangingPunct="0">
              <a:defRPr sz="3200">
                <a:solidFill>
                  <a:srgbClr val="FFFFFF"/>
                </a:solidFill>
                <a:latin typeface="+mj-lt"/>
                <a:ea typeface="+mj-ea"/>
                <a:cs typeface="+mj-cs"/>
              </a:defRPr>
            </a:lvl1pPr>
            <a:lvl2pPr eaLnBrk="0" hangingPunct="0">
              <a:defRPr sz="3600">
                <a:solidFill>
                  <a:srgbClr val="FFFFFF"/>
                </a:solidFill>
                <a:latin typeface="Calibri" panose="020F0502020204030204" pitchFamily="34" charset="0"/>
              </a:defRPr>
            </a:lvl2pPr>
            <a:lvl3pPr eaLnBrk="0" hangingPunct="0">
              <a:defRPr sz="3600">
                <a:solidFill>
                  <a:srgbClr val="FFFFFF"/>
                </a:solidFill>
                <a:latin typeface="Calibri" panose="020F0502020204030204" pitchFamily="34" charset="0"/>
              </a:defRPr>
            </a:lvl3pPr>
            <a:lvl4pPr eaLnBrk="0" hangingPunct="0">
              <a:defRPr sz="3600">
                <a:solidFill>
                  <a:srgbClr val="FFFFFF"/>
                </a:solidFill>
                <a:latin typeface="Calibri" panose="020F0502020204030204" pitchFamily="34" charset="0"/>
              </a:defRPr>
            </a:lvl4pPr>
            <a:lvl5pPr eaLnBrk="0" hangingPunct="0">
              <a:defRPr sz="3600">
                <a:solidFill>
                  <a:srgbClr val="FFFFFF"/>
                </a:solidFill>
                <a:latin typeface="Calibri" panose="020F0502020204030204" pitchFamily="34" charset="0"/>
              </a:defRPr>
            </a:lvl5pPr>
            <a:lvl6pPr marL="457200" fontAlgn="base">
              <a:spcBef>
                <a:spcPct val="0"/>
              </a:spcBef>
              <a:spcAft>
                <a:spcPct val="0"/>
              </a:spcAft>
              <a:defRPr sz="3600">
                <a:solidFill>
                  <a:srgbClr val="FFFFFF"/>
                </a:solidFill>
              </a:defRPr>
            </a:lvl6pPr>
            <a:lvl7pPr marL="914400" fontAlgn="base">
              <a:spcBef>
                <a:spcPct val="0"/>
              </a:spcBef>
              <a:spcAft>
                <a:spcPct val="0"/>
              </a:spcAft>
              <a:defRPr sz="3600">
                <a:solidFill>
                  <a:srgbClr val="FFFFFF"/>
                </a:solidFill>
              </a:defRPr>
            </a:lvl7pPr>
            <a:lvl8pPr marL="1371600" fontAlgn="base">
              <a:spcBef>
                <a:spcPct val="0"/>
              </a:spcBef>
              <a:spcAft>
                <a:spcPct val="0"/>
              </a:spcAft>
              <a:defRPr sz="3600">
                <a:solidFill>
                  <a:srgbClr val="FFFFFF"/>
                </a:solidFill>
              </a:defRPr>
            </a:lvl8pPr>
            <a:lvl9pPr marL="1828800" fontAlgn="base">
              <a:spcBef>
                <a:spcPct val="0"/>
              </a:spcBef>
              <a:spcAft>
                <a:spcPct val="0"/>
              </a:spcAft>
              <a:defRPr sz="3600">
                <a:solidFill>
                  <a:srgbClr val="FFFFFF"/>
                </a:solidFill>
              </a:defRPr>
            </a:lvl9pPr>
          </a:lstStyle>
          <a:p>
            <a:r>
              <a:rPr lang="en-US" altLang="zh-CN" dirty="0"/>
              <a:t>§</a:t>
            </a:r>
            <a:r>
              <a:rPr lang="zh-CN" altLang="en-US" dirty="0">
                <a:latin typeface="Times New Roman" panose="02020603050405020304" pitchFamily="18" charset="0"/>
                <a:ea typeface="+mn-ea"/>
                <a:cs typeface="Times New Roman" panose="02020603050405020304" pitchFamily="18" charset="0"/>
              </a:rPr>
              <a:t>可视化与理解</a:t>
            </a:r>
            <a:r>
              <a:rPr lang="en-US" altLang="zh-CN" dirty="0">
                <a:latin typeface="Times New Roman" panose="02020603050405020304" pitchFamily="18" charset="0"/>
                <a:ea typeface="+mn-ea"/>
                <a:cs typeface="Times New Roman" panose="02020603050405020304" pitchFamily="18" charset="0"/>
              </a:rPr>
              <a:t>CNN</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96978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特征反演</a:t>
            </a:r>
            <a:endParaRPr lang="zh-CN" altLang="en-US" sz="3200" dirty="0"/>
          </a:p>
        </p:txBody>
      </p:sp>
      <p:sp>
        <p:nvSpPr>
          <p:cNvPr id="4" name="矩形 3"/>
          <p:cNvSpPr/>
          <p:nvPr/>
        </p:nvSpPr>
        <p:spPr>
          <a:xfrm>
            <a:off x="395536" y="1772816"/>
            <a:ext cx="8352928" cy="11784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选择一张图像，前向传播到已经训练好的</a:t>
            </a:r>
            <a:r>
              <a:rPr lang="en-US" altLang="zh-CN" sz="2000" b="0" dirty="0">
                <a:latin typeface="Times New Roman" panose="02020603050405020304" pitchFamily="18" charset="0"/>
                <a:ea typeface="+mn-ea"/>
                <a:cs typeface="Times New Roman" panose="02020603050405020304" pitchFamily="18" charset="0"/>
              </a:rPr>
              <a:t>CNN</a:t>
            </a:r>
            <a:r>
              <a:rPr lang="zh-CN" altLang="en-US" sz="2000" b="0" dirty="0">
                <a:latin typeface="Times New Roman" panose="02020603050405020304" pitchFamily="18" charset="0"/>
                <a:ea typeface="+mn-ea"/>
                <a:cs typeface="Times New Roman" panose="02020603050405020304" pitchFamily="18" charset="0"/>
              </a:rPr>
              <a:t>中，选取其在</a:t>
            </a:r>
            <a:r>
              <a:rPr lang="en-US" altLang="zh-CN" sz="2000" b="0" dirty="0">
                <a:latin typeface="Times New Roman" panose="02020603050405020304" pitchFamily="18" charset="0"/>
                <a:ea typeface="+mn-ea"/>
                <a:cs typeface="Times New Roman" panose="02020603050405020304" pitchFamily="18" charset="0"/>
              </a:rPr>
              <a:t>CNN</a:t>
            </a:r>
            <a:r>
              <a:rPr lang="zh-CN" altLang="en-US" sz="2000" b="0" dirty="0">
                <a:latin typeface="Times New Roman" panose="02020603050405020304" pitchFamily="18" charset="0"/>
                <a:ea typeface="+mn-ea"/>
                <a:cs typeface="Times New Roman" panose="02020603050405020304" pitchFamily="18" charset="0"/>
              </a:rPr>
              <a:t>中的某一层产生的特征向量，特征反演的目的是寻找一张新的图像，使得：</a:t>
            </a: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该图像在该层产生的特征向量与给定的特征向量尽可能匹配；</a:t>
            </a: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该图像“看起来自然”。</a:t>
            </a:r>
            <a:endParaRPr lang="en-US" altLang="zh-CN" sz="2000" b="0" dirty="0">
              <a:latin typeface="Times New Roman" panose="02020603050405020304" pitchFamily="18" charset="0"/>
              <a:ea typeface="+mn-ea"/>
              <a:cs typeface="Times New Roman" panose="02020603050405020304" pitchFamily="18" charset="0"/>
            </a:endParaRPr>
          </a:p>
        </p:txBody>
      </p:sp>
      <p:sp>
        <p:nvSpPr>
          <p:cNvPr id="6" name="矩形 5"/>
          <p:cNvSpPr/>
          <p:nvPr/>
        </p:nvSpPr>
        <p:spPr>
          <a:xfrm>
            <a:off x="5882" y="6550223"/>
            <a:ext cx="9138118"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Mahendran and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“Understanding Deep Image Representations by Inverting Them”, CVPR 2015.</a:t>
            </a:r>
            <a:endParaRPr lang="zh-CN" altLang="en-US" sz="1400" b="0"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37828" y="3284984"/>
            <a:ext cx="7668344" cy="2181278"/>
          </a:xfrm>
          <a:prstGeom prst="rect">
            <a:avLst/>
          </a:prstGeom>
        </p:spPr>
      </p:pic>
      <p:sp>
        <p:nvSpPr>
          <p:cNvPr id="8" name="矩形 7"/>
          <p:cNvSpPr/>
          <p:nvPr/>
        </p:nvSpPr>
        <p:spPr>
          <a:xfrm>
            <a:off x="395536" y="5723964"/>
            <a:ext cx="813690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用这种方法，我们可以看到不同层的特征向量所包含的信息的完整度。</a:t>
            </a:r>
          </a:p>
        </p:txBody>
      </p:sp>
    </p:spTree>
    <p:extLst>
      <p:ext uri="{BB962C8B-B14F-4D97-AF65-F5344CB8AC3E}">
        <p14:creationId xmlns:p14="http://schemas.microsoft.com/office/powerpoint/2010/main" val="913661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特征反演</a:t>
            </a:r>
            <a:endParaRPr lang="zh-CN" altLang="en-US" sz="3200" dirty="0"/>
          </a:p>
        </p:txBody>
      </p:sp>
      <p:sp>
        <p:nvSpPr>
          <p:cNvPr id="4" name="矩形 3"/>
          <p:cNvSpPr/>
          <p:nvPr/>
        </p:nvSpPr>
        <p:spPr>
          <a:xfrm>
            <a:off x="395536" y="1691516"/>
            <a:ext cx="496855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从</a:t>
            </a:r>
            <a:r>
              <a:rPr lang="en-US" altLang="zh-CN" sz="2000" b="0" dirty="0">
                <a:latin typeface="Times New Roman" panose="02020603050405020304" pitchFamily="18" charset="0"/>
                <a:ea typeface="+mn-ea"/>
                <a:cs typeface="Times New Roman" panose="02020603050405020304" pitchFamily="18" charset="0"/>
              </a:rPr>
              <a:t>VGG-16</a:t>
            </a:r>
            <a:r>
              <a:rPr lang="zh-CN" altLang="en-US" sz="2000" b="0" dirty="0">
                <a:latin typeface="Times New Roman" panose="02020603050405020304" pitchFamily="18" charset="0"/>
                <a:ea typeface="+mn-ea"/>
                <a:cs typeface="Times New Roman" panose="02020603050405020304" pitchFamily="18" charset="0"/>
              </a:rPr>
              <a:t>网络的不同层进行重构的结果：</a:t>
            </a:r>
          </a:p>
        </p:txBody>
      </p:sp>
      <p:pic>
        <p:nvPicPr>
          <p:cNvPr id="6" name="图片 5"/>
          <p:cNvPicPr>
            <a:picLocks noChangeAspect="1"/>
          </p:cNvPicPr>
          <p:nvPr/>
        </p:nvPicPr>
        <p:blipFill>
          <a:blip r:embed="rId3"/>
          <a:stretch>
            <a:fillRect/>
          </a:stretch>
        </p:blipFill>
        <p:spPr>
          <a:xfrm>
            <a:off x="99087" y="2348880"/>
            <a:ext cx="8945827" cy="2385052"/>
          </a:xfrm>
          <a:prstGeom prst="rect">
            <a:avLst/>
          </a:prstGeom>
        </p:spPr>
      </p:pic>
      <p:sp>
        <p:nvSpPr>
          <p:cNvPr id="7" name="矩形 6"/>
          <p:cNvSpPr/>
          <p:nvPr/>
        </p:nvSpPr>
        <p:spPr>
          <a:xfrm>
            <a:off x="0" y="6333969"/>
            <a:ext cx="9144000" cy="523220"/>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Mahendran and </a:t>
            </a:r>
            <a:r>
              <a:rPr lang="en-US" altLang="zh-CN" sz="1400" b="0" dirty="0" err="1">
                <a:latin typeface="Times New Roman" panose="02020603050405020304" pitchFamily="18" charset="0"/>
                <a:cs typeface="Times New Roman" panose="02020603050405020304" pitchFamily="18" charset="0"/>
              </a:rPr>
              <a:t>Vedaldi</a:t>
            </a:r>
            <a:r>
              <a:rPr lang="en-US" altLang="zh-CN" sz="1400" b="0" dirty="0">
                <a:latin typeface="Times New Roman" panose="02020603050405020304" pitchFamily="18" charset="0"/>
                <a:cs typeface="Times New Roman" panose="02020603050405020304" pitchFamily="18" charset="0"/>
              </a:rPr>
              <a:t>, “Understanding Deep Image Representations by Inverting Them”, CVPR 2015. </a:t>
            </a:r>
          </a:p>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a:xfrm>
            <a:off x="395536" y="5157192"/>
            <a:ext cx="8496944" cy="9361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可以看到，在</a:t>
            </a:r>
            <a:r>
              <a:rPr lang="en-US" altLang="zh-CN" b="0" dirty="0">
                <a:latin typeface="Times New Roman" panose="02020603050405020304" pitchFamily="18" charset="0"/>
                <a:ea typeface="+mn-ea"/>
                <a:cs typeface="Times New Roman" panose="02020603050405020304" pitchFamily="18" charset="0"/>
              </a:rPr>
              <a:t>relu2_2</a:t>
            </a:r>
            <a:r>
              <a:rPr lang="zh-CN" altLang="en-US" b="0" dirty="0">
                <a:latin typeface="Times New Roman" panose="02020603050405020304" pitchFamily="18" charset="0"/>
                <a:ea typeface="+mn-ea"/>
                <a:cs typeface="Times New Roman" panose="02020603050405020304" pitchFamily="18" charset="0"/>
              </a:rPr>
              <a:t>层，可以根据特征向量几乎无损地重构出原图片；尝试从</a:t>
            </a:r>
            <a:r>
              <a:rPr lang="en-US" altLang="zh-CN" b="0" dirty="0">
                <a:latin typeface="Times New Roman" panose="02020603050405020304" pitchFamily="18" charset="0"/>
                <a:cs typeface="Times New Roman" panose="02020603050405020304" pitchFamily="18" charset="0"/>
              </a:rPr>
              <a:t>relu</a:t>
            </a:r>
            <a:r>
              <a:rPr lang="en-US" altLang="zh-CN" b="0" dirty="0">
                <a:latin typeface="Times New Roman" panose="02020603050405020304" pitchFamily="18" charset="0"/>
                <a:ea typeface="+mn-ea"/>
                <a:cs typeface="Times New Roman" panose="02020603050405020304" pitchFamily="18" charset="0"/>
              </a:rPr>
              <a:t>4_3</a:t>
            </a:r>
            <a:r>
              <a:rPr lang="zh-CN" altLang="en-US" b="0" dirty="0">
                <a:latin typeface="Times New Roman" panose="02020603050405020304" pitchFamily="18" charset="0"/>
                <a:ea typeface="+mn-ea"/>
                <a:cs typeface="Times New Roman" panose="02020603050405020304" pitchFamily="18" charset="0"/>
              </a:rPr>
              <a:t>、</a:t>
            </a:r>
            <a:r>
              <a:rPr lang="en-US" altLang="zh-CN" b="0" dirty="0">
                <a:latin typeface="Times New Roman" panose="02020603050405020304" pitchFamily="18" charset="0"/>
                <a:cs typeface="Times New Roman" panose="02020603050405020304" pitchFamily="18" charset="0"/>
              </a:rPr>
              <a:t>relu</a:t>
            </a:r>
            <a:r>
              <a:rPr lang="en-US" altLang="zh-CN" b="0" dirty="0">
                <a:latin typeface="Times New Roman" panose="02020603050405020304" pitchFamily="18" charset="0"/>
                <a:ea typeface="+mn-ea"/>
                <a:cs typeface="Times New Roman" panose="02020603050405020304" pitchFamily="18" charset="0"/>
              </a:rPr>
              <a:t>5_1</a:t>
            </a:r>
            <a:r>
              <a:rPr lang="zh-CN" altLang="en-US" b="0" dirty="0">
                <a:latin typeface="Times New Roman" panose="02020603050405020304" pitchFamily="18" charset="0"/>
                <a:ea typeface="+mn-ea"/>
                <a:cs typeface="Times New Roman" panose="02020603050405020304" pitchFamily="18" charset="0"/>
              </a:rPr>
              <a:t>重构图像时，可以看到图像的一般空间结构被保留了下来，仍可以分辨出大象，苹果和香蕉，但是许多低层次的细节比如纹理、颜色已经有所损失。</a:t>
            </a:r>
          </a:p>
        </p:txBody>
      </p:sp>
    </p:spTree>
    <p:extLst>
      <p:ext uri="{BB962C8B-B14F-4D97-AF65-F5344CB8AC3E}">
        <p14:creationId xmlns:p14="http://schemas.microsoft.com/office/powerpoint/2010/main" val="171813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纹理合成</a:t>
            </a:r>
            <a:endParaRPr lang="zh-CN" altLang="en-US" sz="3200" dirty="0"/>
          </a:p>
        </p:txBody>
      </p:sp>
      <p:sp>
        <p:nvSpPr>
          <p:cNvPr id="4" name="矩形 3"/>
          <p:cNvSpPr/>
          <p:nvPr/>
        </p:nvSpPr>
        <p:spPr>
          <a:xfrm>
            <a:off x="395536" y="1694783"/>
            <a:ext cx="777686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给定一些纹理的示例图块，我们能否生成相同纹理的更大图像？</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018327" y="2276872"/>
            <a:ext cx="7107346" cy="4006753"/>
          </a:xfrm>
          <a:prstGeom prst="rect">
            <a:avLst/>
          </a:prstGeom>
        </p:spPr>
      </p:pic>
    </p:spTree>
    <p:extLst>
      <p:ext uri="{BB962C8B-B14F-4D97-AF65-F5344CB8AC3E}">
        <p14:creationId xmlns:p14="http://schemas.microsoft.com/office/powerpoint/2010/main" val="161605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纹理合成：最近邻</a:t>
            </a:r>
            <a:endParaRPr lang="zh-CN" altLang="en-US" sz="3200" dirty="0"/>
          </a:p>
        </p:txBody>
      </p:sp>
      <p:sp>
        <p:nvSpPr>
          <p:cNvPr id="6" name="矩形 5"/>
          <p:cNvSpPr/>
          <p:nvPr/>
        </p:nvSpPr>
        <p:spPr>
          <a:xfrm>
            <a:off x="395536" y="1988840"/>
            <a:ext cx="835292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根据已经生成的像素查看当前像素周围的邻域，并在输入图像的图像块中计算近邻，然后从输入图像中复制像素。</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439652" y="3212976"/>
            <a:ext cx="8264696" cy="2623211"/>
          </a:xfrm>
          <a:prstGeom prst="rect">
            <a:avLst/>
          </a:prstGeom>
        </p:spPr>
      </p:pic>
      <p:sp>
        <p:nvSpPr>
          <p:cNvPr id="8" name="矩形 7"/>
          <p:cNvSpPr/>
          <p:nvPr/>
        </p:nvSpPr>
        <p:spPr>
          <a:xfrm>
            <a:off x="0" y="6334780"/>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Efros</a:t>
            </a:r>
            <a:r>
              <a:rPr lang="en-US" altLang="zh-CN" sz="1400" b="0" dirty="0">
                <a:latin typeface="Times New Roman" panose="02020603050405020304" pitchFamily="18" charset="0"/>
                <a:cs typeface="Times New Roman" panose="02020603050405020304" pitchFamily="18" charset="0"/>
              </a:rPr>
              <a:t> and Leung, “Texture Synthesis by Non-parametric Sampling”, ICCV 1999.</a:t>
            </a:r>
          </a:p>
          <a:p>
            <a:pPr algn="just"/>
            <a:r>
              <a:rPr lang="en-US" altLang="zh-CN" sz="1400" b="0" dirty="0">
                <a:latin typeface="Times New Roman" panose="02020603050405020304" pitchFamily="18" charset="0"/>
                <a:cs typeface="Times New Roman" panose="02020603050405020304" pitchFamily="18" charset="0"/>
              </a:rPr>
              <a:t>Wei and </a:t>
            </a:r>
            <a:r>
              <a:rPr lang="en-US" altLang="zh-CN" sz="1400" b="0" dirty="0" err="1">
                <a:latin typeface="Times New Roman" panose="02020603050405020304" pitchFamily="18" charset="0"/>
                <a:cs typeface="Times New Roman" panose="02020603050405020304" pitchFamily="18" charset="0"/>
              </a:rPr>
              <a:t>Levoy</a:t>
            </a:r>
            <a:r>
              <a:rPr lang="en-US" altLang="zh-CN" sz="1400" b="0" dirty="0">
                <a:latin typeface="Times New Roman" panose="02020603050405020304" pitchFamily="18" charset="0"/>
                <a:cs typeface="Times New Roman" panose="02020603050405020304" pitchFamily="18" charset="0"/>
              </a:rPr>
              <a:t>, “Fast Texture Synthesis using Tree-structured Vector Quantization”, SIGGRAPH 2000. </a:t>
            </a:r>
          </a:p>
        </p:txBody>
      </p:sp>
    </p:spTree>
    <p:extLst>
      <p:ext uri="{BB962C8B-B14F-4D97-AF65-F5344CB8AC3E}">
        <p14:creationId xmlns:p14="http://schemas.microsoft.com/office/powerpoint/2010/main" val="1945171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神经纹理合成：格拉姆矩阵</a:t>
            </a:r>
            <a:endParaRPr lang="zh-CN" altLang="en-US" sz="3200" dirty="0"/>
          </a:p>
        </p:txBody>
      </p:sp>
      <p:pic>
        <p:nvPicPr>
          <p:cNvPr id="4" name="图片 3"/>
          <p:cNvPicPr>
            <a:picLocks noChangeAspect="1"/>
          </p:cNvPicPr>
          <p:nvPr/>
        </p:nvPicPr>
        <p:blipFill>
          <a:blip r:embed="rId3"/>
          <a:stretch>
            <a:fillRect/>
          </a:stretch>
        </p:blipFill>
        <p:spPr>
          <a:xfrm>
            <a:off x="137824" y="2348880"/>
            <a:ext cx="8868353" cy="201622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95536" y="4976008"/>
                <a:ext cx="8352928" cy="9012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altLang="zh-CN" b="0" dirty="0">
                    <a:latin typeface="Times New Roman" panose="02020603050405020304" pitchFamily="18" charset="0"/>
                    <a:ea typeface="+mn-ea"/>
                    <a:cs typeface="Times New Roman" panose="02020603050405020304" pitchFamily="18" charset="0"/>
                  </a:rPr>
                  <a:t>CNN</a:t>
                </a:r>
                <a:r>
                  <a:rPr lang="zh-CN" altLang="en-US" b="0" dirty="0">
                    <a:latin typeface="Times New Roman" panose="02020603050405020304" pitchFamily="18" charset="0"/>
                    <a:ea typeface="+mn-ea"/>
                    <a:cs typeface="Times New Roman" panose="02020603050405020304" pitchFamily="18" charset="0"/>
                  </a:rPr>
                  <a:t>中的每一层为</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C</m:t>
                    </m:r>
                    <m:r>
                      <a:rPr lang="en-US" altLang="zh-CN" b="0" i="1" smtClean="0">
                        <a:latin typeface="Cambria Math" panose="02040503050406030204" pitchFamily="18" charset="0"/>
                        <a:ea typeface="+mn-ea"/>
                        <a:cs typeface="Times New Roman" panose="02020603050405020304" pitchFamily="18" charset="0"/>
                      </a:rPr>
                      <m:t>×</m:t>
                    </m:r>
                    <m:r>
                      <m:rPr>
                        <m:sty m:val="p"/>
                      </m:rPr>
                      <a:rPr lang="en-US" altLang="zh-CN" b="0" i="0" smtClean="0">
                        <a:latin typeface="Cambria Math" panose="02040503050406030204" pitchFamily="18" charset="0"/>
                        <a:ea typeface="+mn-ea"/>
                        <a:cs typeface="Times New Roman" panose="02020603050405020304" pitchFamily="18" charset="0"/>
                      </a:rPr>
                      <m:t>H</m:t>
                    </m:r>
                    <m:r>
                      <a:rPr lang="en-US" altLang="zh-CN" b="0" i="1" smtClean="0">
                        <a:latin typeface="Cambria Math" panose="02040503050406030204" pitchFamily="18" charset="0"/>
                        <a:ea typeface="+mn-ea"/>
                        <a:cs typeface="Times New Roman" panose="02020603050405020304" pitchFamily="18" charset="0"/>
                      </a:rPr>
                      <m:t>×</m:t>
                    </m:r>
                    <m:r>
                      <m:rPr>
                        <m:sty m:val="p"/>
                      </m:rPr>
                      <a:rPr lang="en-US" altLang="zh-CN" b="0" i="0" smtClean="0">
                        <a:latin typeface="Cambria Math" panose="02040503050406030204" pitchFamily="18" charset="0"/>
                        <a:ea typeface="+mn-ea"/>
                        <a:cs typeface="Times New Roman" panose="02020603050405020304" pitchFamily="18" charset="0"/>
                      </a:rPr>
                      <m:t>W</m:t>
                    </m:r>
                  </m:oMath>
                </a14:m>
                <a:r>
                  <a:rPr lang="zh-CN" altLang="en-US" b="0" dirty="0">
                    <a:latin typeface="Times New Roman" panose="02020603050405020304" pitchFamily="18" charset="0"/>
                    <a:ea typeface="+mn-ea"/>
                    <a:cs typeface="Times New Roman" panose="02020603050405020304" pitchFamily="18" charset="0"/>
                  </a:rPr>
                  <a:t>维张量，可以看成</a:t>
                </a:r>
                <a14:m>
                  <m:oMath xmlns:m="http://schemas.openxmlformats.org/officeDocument/2006/math">
                    <m:r>
                      <m:rPr>
                        <m:sty m:val="p"/>
                      </m:rPr>
                      <a:rPr lang="en-US" altLang="zh-CN" b="0">
                        <a:latin typeface="Cambria Math" panose="02040503050406030204" pitchFamily="18" charset="0"/>
                        <a:cs typeface="Times New Roman" panose="02020603050405020304" pitchFamily="18" charset="0"/>
                      </a:rPr>
                      <m:t>H</m:t>
                    </m:r>
                    <m:r>
                      <a:rPr lang="en-US" altLang="zh-CN" b="0" i="1">
                        <a:latin typeface="Cambria Math" panose="02040503050406030204" pitchFamily="18" charset="0"/>
                        <a:cs typeface="Times New Roman" panose="02020603050405020304" pitchFamily="18" charset="0"/>
                      </a:rPr>
                      <m:t>×</m:t>
                    </m:r>
                    <m:r>
                      <m:rPr>
                        <m:sty m:val="p"/>
                      </m:rPr>
                      <a:rPr lang="en-US" altLang="zh-CN" b="0">
                        <a:latin typeface="Cambria Math" panose="02040503050406030204" pitchFamily="18" charset="0"/>
                        <a:cs typeface="Times New Roman" panose="02020603050405020304" pitchFamily="18" charset="0"/>
                      </a:rPr>
                      <m:t>W</m:t>
                    </m:r>
                  </m:oMath>
                </a14:m>
                <a:r>
                  <a:rPr lang="zh-CN" altLang="en-US" b="0" dirty="0">
                    <a:latin typeface="Times New Roman" panose="02020603050405020304" pitchFamily="18" charset="0"/>
                    <a:ea typeface="+mn-ea"/>
                    <a:cs typeface="Times New Roman" panose="02020603050405020304" pitchFamily="18" charset="0"/>
                  </a:rPr>
                  <a:t>个</a:t>
                </a:r>
                <a14:m>
                  <m:oMath xmlns:m="http://schemas.openxmlformats.org/officeDocument/2006/math">
                    <m:r>
                      <m:rPr>
                        <m:sty m:val="p"/>
                      </m:rPr>
                      <a:rPr lang="en-US" altLang="zh-CN" b="0" i="0" dirty="0" smtClean="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维向量；</a:t>
                </a:r>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两个</a:t>
                </a:r>
                <a14:m>
                  <m:oMath xmlns:m="http://schemas.openxmlformats.org/officeDocument/2006/math">
                    <m:r>
                      <m:rPr>
                        <m:sty m:val="p"/>
                      </m:rPr>
                      <a:rPr lang="en-US" altLang="zh-CN" b="0" i="0" dirty="0" smtClean="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维向量的外积为</a:t>
                </a:r>
                <a14:m>
                  <m:oMath xmlns:m="http://schemas.openxmlformats.org/officeDocument/2006/math">
                    <m:r>
                      <m:rPr>
                        <m:sty m:val="p"/>
                      </m:rPr>
                      <a:rPr lang="en-US" altLang="zh-CN" b="0" dirty="0" smtClean="0">
                        <a:latin typeface="Cambria Math" panose="02040503050406030204" pitchFamily="18" charset="0"/>
                        <a:cs typeface="Times New Roman" panose="02020603050405020304" pitchFamily="18" charset="0"/>
                      </a:rPr>
                      <m:t>C</m:t>
                    </m:r>
                    <m:r>
                      <a:rPr lang="en-US" altLang="zh-CN" b="0" i="1">
                        <a:latin typeface="Cambria Math" panose="02040503050406030204" pitchFamily="18" charset="0"/>
                        <a:cs typeface="Times New Roman" panose="02020603050405020304" pitchFamily="18" charset="0"/>
                      </a:rPr>
                      <m:t>×</m:t>
                    </m:r>
                    <m:r>
                      <m:rPr>
                        <m:sty m:val="p"/>
                      </m:rPr>
                      <a:rPr lang="en-US" altLang="zh-CN" b="0" i="0" smtClean="0">
                        <a:latin typeface="Cambria Math" panose="02040503050406030204" pitchFamily="18" charset="0"/>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维矩阵，衡量了两个通道的特征的同现关系；</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95536" y="4976008"/>
                <a:ext cx="8352928" cy="901264"/>
              </a:xfrm>
              <a:prstGeom prst="rect">
                <a:avLst/>
              </a:prstGeom>
              <a:blipFill>
                <a:blip r:embed="rId4"/>
                <a:stretch>
                  <a:fillRect l="-657" t="-4730" b="-108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747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神经纹理合成：格拉姆矩阵</a:t>
            </a:r>
            <a:endParaRPr lang="zh-CN" altLang="en-US" sz="3200" dirty="0"/>
          </a:p>
        </p:txBody>
      </p:sp>
      <p:pic>
        <p:nvPicPr>
          <p:cNvPr id="4" name="图片 3"/>
          <p:cNvPicPr>
            <a:picLocks noChangeAspect="1"/>
          </p:cNvPicPr>
          <p:nvPr/>
        </p:nvPicPr>
        <p:blipFill>
          <a:blip r:embed="rId3"/>
          <a:stretch>
            <a:fillRect/>
          </a:stretch>
        </p:blipFill>
        <p:spPr>
          <a:xfrm>
            <a:off x="223750" y="2002572"/>
            <a:ext cx="8715571" cy="1786468"/>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395536" y="4458220"/>
                <a:ext cx="8515964" cy="19231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en-US" altLang="zh-CN" b="0" dirty="0">
                    <a:latin typeface="Times New Roman" panose="02020603050405020304" pitchFamily="18" charset="0"/>
                    <a:ea typeface="+mn-ea"/>
                    <a:cs typeface="Times New Roman" panose="02020603050405020304" pitchFamily="18" charset="0"/>
                  </a:rPr>
                  <a:t>CNN</a:t>
                </a:r>
                <a:r>
                  <a:rPr lang="zh-CN" altLang="en-US" b="0" dirty="0">
                    <a:latin typeface="Times New Roman" panose="02020603050405020304" pitchFamily="18" charset="0"/>
                    <a:ea typeface="+mn-ea"/>
                    <a:cs typeface="Times New Roman" panose="02020603050405020304" pitchFamily="18" charset="0"/>
                  </a:rPr>
                  <a:t>中的每一层为</a:t>
                </a:r>
                <a14:m>
                  <m:oMath xmlns:m="http://schemas.openxmlformats.org/officeDocument/2006/math">
                    <m:r>
                      <m:rPr>
                        <m:sty m:val="p"/>
                      </m:rPr>
                      <a:rPr lang="en-US" altLang="zh-CN" b="0">
                        <a:latin typeface="Cambria Math" panose="02040503050406030204" pitchFamily="18" charset="0"/>
                        <a:ea typeface="+mn-ea"/>
                        <a:cs typeface="Times New Roman" panose="02020603050405020304" pitchFamily="18" charset="0"/>
                      </a:rPr>
                      <m:t>C</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H</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W</m:t>
                    </m:r>
                  </m:oMath>
                </a14:m>
                <a:r>
                  <a:rPr lang="zh-CN" altLang="en-US" b="0" dirty="0">
                    <a:latin typeface="Times New Roman" panose="02020603050405020304" pitchFamily="18" charset="0"/>
                    <a:ea typeface="+mn-ea"/>
                    <a:cs typeface="Times New Roman" panose="02020603050405020304" pitchFamily="18" charset="0"/>
                  </a:rPr>
                  <a:t>维张量，可以看成</a:t>
                </a:r>
                <a14:m>
                  <m:oMath xmlns:m="http://schemas.openxmlformats.org/officeDocument/2006/math">
                    <m:r>
                      <m:rPr>
                        <m:sty m:val="p"/>
                      </m:rPr>
                      <a:rPr lang="en-US" altLang="zh-CN" b="0">
                        <a:latin typeface="Cambria Math" panose="02040503050406030204" pitchFamily="18" charset="0"/>
                        <a:ea typeface="+mn-ea"/>
                        <a:cs typeface="Times New Roman" panose="02020603050405020304" pitchFamily="18" charset="0"/>
                      </a:rPr>
                      <m:t>H</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W</m:t>
                    </m:r>
                  </m:oMath>
                </a14:m>
                <a:r>
                  <a:rPr lang="zh-CN" altLang="en-US" b="0" dirty="0">
                    <a:latin typeface="Times New Roman" panose="02020603050405020304" pitchFamily="18" charset="0"/>
                    <a:ea typeface="+mn-ea"/>
                    <a:cs typeface="Times New Roman" panose="02020603050405020304" pitchFamily="18" charset="0"/>
                  </a:rPr>
                  <a:t>个</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维向量；</a:t>
                </a:r>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两个</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维向量的外积为</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维矩阵，衡量了两个通道的特征的同现关系；</a:t>
                </a:r>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对任意两个</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维向量求外积，对所有</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维矩阵求平均，得到</a:t>
                </a:r>
                <a14:m>
                  <m:oMath xmlns:m="http://schemas.openxmlformats.org/officeDocument/2006/math">
                    <m:r>
                      <m:rPr>
                        <m:sty m:val="p"/>
                      </m:rPr>
                      <a:rPr lang="en-US" altLang="zh-CN" b="0" dirty="0">
                        <a:latin typeface="Cambria Math" panose="02040503050406030204" pitchFamily="18" charset="0"/>
                        <a:ea typeface="+mn-ea"/>
                        <a:cs typeface="Times New Roman" panose="02020603050405020304" pitchFamily="18" charset="0"/>
                      </a:rPr>
                      <m:t>C</m:t>
                    </m:r>
                    <m:r>
                      <a:rPr lang="en-US" altLang="zh-CN" b="0">
                        <a:latin typeface="Cambria Math" panose="02040503050406030204" pitchFamily="18" charset="0"/>
                        <a:ea typeface="+mn-ea"/>
                        <a:cs typeface="Times New Roman" panose="02020603050405020304" pitchFamily="18" charset="0"/>
                      </a:rPr>
                      <m:t>×</m:t>
                    </m:r>
                    <m:r>
                      <m:rPr>
                        <m:sty m:val="p"/>
                      </m:rPr>
                      <a:rPr lang="en-US" altLang="zh-CN" b="0">
                        <a:latin typeface="Cambria Math" panose="02040503050406030204" pitchFamily="18" charset="0"/>
                        <a:ea typeface="+mn-ea"/>
                        <a:cs typeface="Times New Roman" panose="02020603050405020304" pitchFamily="18" charset="0"/>
                      </a:rPr>
                      <m:t>C</m:t>
                    </m:r>
                  </m:oMath>
                </a14:m>
                <a:r>
                  <a:rPr lang="zh-CN" altLang="en-US" b="0" dirty="0">
                    <a:latin typeface="Times New Roman" panose="02020603050405020304" pitchFamily="18" charset="0"/>
                    <a:ea typeface="+mn-ea"/>
                    <a:cs typeface="Times New Roman" panose="02020603050405020304" pitchFamily="18" charset="0"/>
                  </a:rPr>
                  <a:t>维格拉姆矩阵。</a:t>
                </a:r>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（将</a:t>
                </a:r>
                <a14:m>
                  <m:oMath xmlns:m="http://schemas.openxmlformats.org/officeDocument/2006/math">
                    <m:r>
                      <m:rPr>
                        <m:sty m:val="p"/>
                      </m:rPr>
                      <a:rPr lang="en-US" altLang="zh-CN" b="0">
                        <a:latin typeface="Cambria Math" panose="02040503050406030204" pitchFamily="18" charset="0"/>
                        <a:cs typeface="Times New Roman" panose="02020603050405020304" pitchFamily="18" charset="0"/>
                      </a:rPr>
                      <m:t>C</m:t>
                    </m:r>
                    <m:r>
                      <a:rPr lang="en-US" altLang="zh-CN" b="0">
                        <a:latin typeface="Cambria Math" panose="02040503050406030204" pitchFamily="18" charset="0"/>
                        <a:cs typeface="Times New Roman" panose="02020603050405020304" pitchFamily="18" charset="0"/>
                      </a:rPr>
                      <m:t>×</m:t>
                    </m:r>
                    <m:r>
                      <m:rPr>
                        <m:sty m:val="p"/>
                      </m:rPr>
                      <a:rPr lang="en-US" altLang="zh-CN" b="0">
                        <a:latin typeface="Cambria Math" panose="02040503050406030204" pitchFamily="18" charset="0"/>
                        <a:cs typeface="Times New Roman" panose="02020603050405020304" pitchFamily="18" charset="0"/>
                      </a:rPr>
                      <m:t>H</m:t>
                    </m:r>
                    <m:r>
                      <a:rPr lang="en-US" altLang="zh-CN" b="0">
                        <a:latin typeface="Cambria Math" panose="02040503050406030204" pitchFamily="18" charset="0"/>
                        <a:cs typeface="Times New Roman" panose="02020603050405020304" pitchFamily="18" charset="0"/>
                      </a:rPr>
                      <m:t>×</m:t>
                    </m:r>
                    <m:r>
                      <m:rPr>
                        <m:sty m:val="p"/>
                      </m:rPr>
                      <a:rPr lang="en-US" altLang="zh-CN" b="0">
                        <a:latin typeface="Cambria Math" panose="02040503050406030204" pitchFamily="18" charset="0"/>
                        <a:cs typeface="Times New Roman" panose="02020603050405020304" pitchFamily="18" charset="0"/>
                      </a:rPr>
                      <m:t>W</m:t>
                    </m:r>
                  </m:oMath>
                </a14:m>
                <a:r>
                  <a:rPr lang="zh-CN" altLang="en-US" b="0" dirty="0">
                    <a:latin typeface="Times New Roman" panose="02020603050405020304" pitchFamily="18" charset="0"/>
                    <a:ea typeface="+mn-ea"/>
                    <a:cs typeface="Times New Roman" panose="02020603050405020304" pitchFamily="18" charset="0"/>
                  </a:rPr>
                  <a:t>维特征转化为</a:t>
                </a:r>
                <a14:m>
                  <m:oMath xmlns:m="http://schemas.openxmlformats.org/officeDocument/2006/math">
                    <m:r>
                      <m:rPr>
                        <m:sty m:val="p"/>
                      </m:rPr>
                      <a:rPr lang="en-US" altLang="zh-CN" b="0">
                        <a:latin typeface="Cambria Math" panose="02040503050406030204" pitchFamily="18" charset="0"/>
                        <a:cs typeface="Times New Roman" panose="02020603050405020304" pitchFamily="18" charset="0"/>
                      </a:rPr>
                      <m:t>C</m:t>
                    </m:r>
                    <m:r>
                      <a:rPr lang="en-US" altLang="zh-CN" b="0">
                        <a:latin typeface="Cambria Math" panose="02040503050406030204" pitchFamily="18" charset="0"/>
                        <a:cs typeface="Times New Roman" panose="02020603050405020304" pitchFamily="18" charset="0"/>
                      </a:rPr>
                      <m:t>×</m:t>
                    </m:r>
                    <m:r>
                      <m:rPr>
                        <m:sty m:val="p"/>
                      </m:rPr>
                      <a:rPr lang="en-US" altLang="zh-CN" b="0">
                        <a:latin typeface="Cambria Math" panose="02040503050406030204" pitchFamily="18" charset="0"/>
                        <a:cs typeface="Times New Roman" panose="02020603050405020304" pitchFamily="18" charset="0"/>
                      </a:rPr>
                      <m:t>HW</m:t>
                    </m:r>
                  </m:oMath>
                </a14:m>
                <a:r>
                  <a:rPr lang="zh-CN" altLang="en-US" b="0" dirty="0">
                    <a:latin typeface="Times New Roman" panose="02020603050405020304" pitchFamily="18" charset="0"/>
                    <a:ea typeface="+mn-ea"/>
                    <a:cs typeface="Times New Roman" panose="02020603050405020304" pitchFamily="18" charset="0"/>
                  </a:rPr>
                  <a:t>维特征，易得格拉姆矩阵</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G</m:t>
                    </m:r>
                    <m:r>
                      <a:rPr lang="en-US" altLang="zh-CN" b="0" i="0" smtClean="0">
                        <a:latin typeface="Cambria Math" panose="02040503050406030204" pitchFamily="18" charset="0"/>
                        <a:ea typeface="+mn-ea"/>
                        <a:cs typeface="Times New Roman" panose="02020603050405020304" pitchFamily="18" charset="0"/>
                      </a:rPr>
                      <m:t>=</m:t>
                    </m:r>
                    <m:sSup>
                      <m:sSupPr>
                        <m:ctrlPr>
                          <a:rPr lang="en-US" altLang="zh-CN" b="0" i="1" smtClean="0">
                            <a:latin typeface="Cambria Math" panose="02040503050406030204" pitchFamily="18" charset="0"/>
                            <a:ea typeface="+mn-ea"/>
                            <a:cs typeface="Times New Roman" panose="02020603050405020304" pitchFamily="18" charset="0"/>
                          </a:rPr>
                        </m:ctrlPr>
                      </m:sSupPr>
                      <m:e>
                        <m:r>
                          <m:rPr>
                            <m:sty m:val="p"/>
                          </m:rPr>
                          <a:rPr lang="en-US" altLang="zh-CN" b="0" i="0" smtClean="0">
                            <a:latin typeface="Cambria Math" panose="02040503050406030204" pitchFamily="18" charset="0"/>
                            <a:ea typeface="+mn-ea"/>
                            <a:cs typeface="Times New Roman" panose="02020603050405020304" pitchFamily="18" charset="0"/>
                          </a:rPr>
                          <m:t>FF</m:t>
                        </m:r>
                      </m:e>
                      <m:sup>
                        <m:r>
                          <m:rPr>
                            <m:sty m:val="p"/>
                          </m:rPr>
                          <a:rPr lang="en-US" altLang="zh-CN" b="0" i="0" smtClean="0">
                            <a:latin typeface="Cambria Math" panose="02040503050406030204" pitchFamily="18" charset="0"/>
                            <a:ea typeface="+mn-ea"/>
                            <a:cs typeface="Times New Roman" panose="02020603050405020304" pitchFamily="18" charset="0"/>
                          </a:rPr>
                          <m:t>T</m:t>
                        </m:r>
                      </m:sup>
                    </m:sSup>
                  </m:oMath>
                </a14:m>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395536" y="4458220"/>
                <a:ext cx="8515964" cy="1923108"/>
              </a:xfrm>
              <a:prstGeom prst="rect">
                <a:avLst/>
              </a:prstGeom>
              <a:blipFill>
                <a:blip r:embed="rId4"/>
                <a:stretch>
                  <a:fillRect l="-644" t="-2215"/>
                </a:stretch>
              </a:blipFill>
            </p:spPr>
            <p:txBody>
              <a:bodyPr/>
              <a:lstStyle/>
              <a:p>
                <a:r>
                  <a:rPr lang="zh-CN" altLang="en-US">
                    <a:noFill/>
                  </a:rPr>
                  <a:t> </a:t>
                </a:r>
              </a:p>
            </p:txBody>
          </p:sp>
        </mc:Fallback>
      </mc:AlternateContent>
      <p:sp>
        <p:nvSpPr>
          <p:cNvPr id="7" name="矩形 6"/>
          <p:cNvSpPr/>
          <p:nvPr/>
        </p:nvSpPr>
        <p:spPr>
          <a:xfrm>
            <a:off x="7380312" y="3789040"/>
            <a:ext cx="1728192" cy="70809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b="0" dirty="0">
                <a:latin typeface="Times New Roman" panose="02020603050405020304" pitchFamily="18" charset="0"/>
                <a:ea typeface="+mn-ea"/>
                <a:cs typeface="Times New Roman" panose="02020603050405020304" pitchFamily="18" charset="0"/>
              </a:rPr>
              <a:t>格拉姆矩阵</a:t>
            </a:r>
            <a:endParaRPr lang="en-US" altLang="zh-CN" b="0" dirty="0">
              <a:latin typeface="Times New Roman" panose="02020603050405020304" pitchFamily="18" charset="0"/>
              <a:ea typeface="+mn-ea"/>
              <a:cs typeface="Times New Roman" panose="02020603050405020304" pitchFamily="18" charset="0"/>
            </a:endParaRPr>
          </a:p>
          <a:p>
            <a:pPr algn="ctr"/>
            <a:r>
              <a:rPr lang="zh-CN" altLang="en-US" b="0" dirty="0">
                <a:latin typeface="Times New Roman" panose="02020603050405020304" pitchFamily="18" charset="0"/>
                <a:ea typeface="+mn-ea"/>
                <a:cs typeface="Times New Roman" panose="02020603050405020304" pitchFamily="18" charset="0"/>
              </a:rPr>
              <a:t>（</a:t>
            </a:r>
            <a:r>
              <a:rPr lang="en-US" altLang="zh-CN" b="0" dirty="0">
                <a:latin typeface="Times New Roman" panose="02020603050405020304" pitchFamily="18" charset="0"/>
                <a:ea typeface="+mn-ea"/>
                <a:cs typeface="Times New Roman" panose="02020603050405020304" pitchFamily="18" charset="0"/>
              </a:rPr>
              <a:t>Gram matrix</a:t>
            </a:r>
            <a:r>
              <a:rPr lang="zh-CN" altLang="en-US" b="0"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474456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a:t>
            </a:r>
            <a:endParaRPr lang="zh-CN" altLang="en-US" sz="3200" dirty="0"/>
          </a:p>
        </p:txBody>
      </p:sp>
      <mc:AlternateContent xmlns:mc="http://schemas.openxmlformats.org/markup-compatibility/2006" xmlns:a14="http://schemas.microsoft.com/office/drawing/2010/main">
        <mc:Choice Requires="a14">
          <p:sp>
            <p:nvSpPr>
              <p:cNvPr id="4" name="矩形 3"/>
              <p:cNvSpPr/>
              <p:nvPr/>
            </p:nvSpPr>
            <p:spPr>
              <a:xfrm>
                <a:off x="35496" y="1556792"/>
                <a:ext cx="3600400" cy="2301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使用</a:t>
                </a:r>
                <a:r>
                  <a:rPr lang="en-US" altLang="zh-CN" b="0" dirty="0">
                    <a:latin typeface="Times New Roman" panose="02020603050405020304" pitchFamily="18" charset="0"/>
                    <a:cs typeface="Times New Roman" panose="02020603050405020304" pitchFamily="18" charset="0"/>
                  </a:rPr>
                  <a:t>ImageNet</a:t>
                </a:r>
                <a:r>
                  <a:rPr lang="zh-CN" altLang="en-US" b="0" dirty="0">
                    <a:latin typeface="Times New Roman" panose="02020603050405020304" pitchFamily="18" charset="0"/>
                    <a:cs typeface="Times New Roman" panose="02020603050405020304" pitchFamily="18" charset="0"/>
                  </a:rPr>
                  <a:t>数据集预训练一个</a:t>
                </a:r>
                <a:r>
                  <a:rPr lang="en-US" altLang="zh-CN" b="0" dirty="0">
                    <a:latin typeface="Times New Roman" panose="02020603050405020304" pitchFamily="18" charset="0"/>
                    <a:cs typeface="Times New Roman" panose="02020603050405020304" pitchFamily="18" charset="0"/>
                  </a:rPr>
                  <a:t>VGG-19</a:t>
                </a:r>
                <a:r>
                  <a:rPr lang="zh-CN" altLang="en-US" b="0" dirty="0">
                    <a:latin typeface="Times New Roman" panose="02020603050405020304" pitchFamily="18" charset="0"/>
                    <a:cs typeface="Times New Roman" panose="02020603050405020304" pitchFamily="18" charset="0"/>
                  </a:rPr>
                  <a:t>网络；</a:t>
                </a:r>
                <a:endParaRPr lang="en-US" altLang="zh-CN" b="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将纹理图像输入网络，记录每一层的特征图，第</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i</m:t>
                    </m:r>
                  </m:oMath>
                </a14:m>
                <a:r>
                  <a:rPr lang="zh-CN" altLang="en-US" b="0" dirty="0">
                    <a:latin typeface="Times New Roman" panose="02020603050405020304" pitchFamily="18" charset="0"/>
                    <a:ea typeface="+mn-ea"/>
                    <a:cs typeface="Times New Roman" panose="02020603050405020304" pitchFamily="18" charset="0"/>
                  </a:rPr>
                  <a:t>层特征图大小为</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C</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H</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W</m:t>
                        </m:r>
                      </m:e>
                      <m:sub>
                        <m:r>
                          <m:rPr>
                            <m:sty m:val="p"/>
                          </m:rPr>
                          <a:rPr lang="en-US" altLang="zh-CN" b="0" i="0" smtClean="0">
                            <a:latin typeface="Cambria Math" panose="02040503050406030204" pitchFamily="18" charset="0"/>
                            <a:cs typeface="Times New Roman" panose="02020603050405020304" pitchFamily="18" charset="0"/>
                          </a:rPr>
                          <m:t>i</m:t>
                        </m:r>
                      </m:sub>
                    </m:sSub>
                  </m:oMath>
                </a14:m>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计算每一层的格拉姆矩阵：</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5496" y="1556792"/>
                <a:ext cx="3600400" cy="2301496"/>
              </a:xfrm>
              <a:prstGeom prst="rect">
                <a:avLst/>
              </a:prstGeom>
              <a:blipFill>
                <a:blip r:embed="rId3"/>
                <a:stretch>
                  <a:fillRect l="-1186" t="-1852" r="-1356"/>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211960" y="1695564"/>
            <a:ext cx="3672408" cy="4711380"/>
          </a:xfrm>
          <a:prstGeom prst="rect">
            <a:avLst/>
          </a:prstGeom>
        </p:spPr>
      </p:pic>
      <p:sp>
        <p:nvSpPr>
          <p:cNvPr id="8" name="矩形 7"/>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“Texture Synthesis Using Convolutional Neural Networks”, NIPS 2015.</a:t>
            </a:r>
            <a:endParaRPr lang="zh-CN" altLang="en-US" sz="1400" b="0" dirty="0">
              <a:latin typeface="Times New Roman" panose="02020603050405020304" pitchFamily="18" charset="0"/>
              <a:cs typeface="Times New Roman" panose="02020603050405020304" pitchFamily="18" charset="0"/>
            </a:endParaRPr>
          </a:p>
        </p:txBody>
      </p:sp>
      <p:sp>
        <p:nvSpPr>
          <p:cNvPr id="9" name="矩形 8"/>
          <p:cNvSpPr/>
          <p:nvPr/>
        </p:nvSpPr>
        <p:spPr bwMode="auto">
          <a:xfrm>
            <a:off x="3923928" y="1700808"/>
            <a:ext cx="720080" cy="864096"/>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5"/>
          <a:stretch>
            <a:fillRect/>
          </a:stretch>
        </p:blipFill>
        <p:spPr>
          <a:xfrm>
            <a:off x="278141" y="3429000"/>
            <a:ext cx="3115110" cy="590632"/>
          </a:xfrm>
          <a:prstGeom prst="rect">
            <a:avLst/>
          </a:prstGeom>
        </p:spPr>
      </p:pic>
    </p:spTree>
    <p:extLst>
      <p:ext uri="{BB962C8B-B14F-4D97-AF65-F5344CB8AC3E}">
        <p14:creationId xmlns:p14="http://schemas.microsoft.com/office/powerpoint/2010/main" val="1824786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753003" y="2348881"/>
            <a:ext cx="5390997" cy="4104456"/>
          </a:xfrm>
          <a:prstGeom prst="rect">
            <a:avLst/>
          </a:prstGeom>
        </p:spPr>
      </p:pic>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a:t>
            </a:r>
            <a:endParaRPr lang="zh-CN" altLang="en-US" sz="3200" dirty="0"/>
          </a:p>
        </p:txBody>
      </p:sp>
      <p:sp>
        <p:nvSpPr>
          <p:cNvPr id="8" name="矩形 7"/>
          <p:cNvSpPr/>
          <p:nvPr/>
        </p:nvSpPr>
        <p:spPr>
          <a:xfrm>
            <a:off x="36307" y="4169182"/>
            <a:ext cx="3599589" cy="923330"/>
          </a:xfrm>
          <a:prstGeom prst="rect">
            <a:avLst/>
          </a:prstGeom>
        </p:spPr>
        <p:txBody>
          <a:bodyPr wrap="square">
            <a:spAutoFit/>
          </a:bodyPr>
          <a:lstStyle/>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随机初始化一张生成图像；</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将生成图像输入网络，计算每一层的格拉姆矩阵；</a:t>
            </a:r>
            <a:endParaRPr lang="en-US" altLang="zh-CN" b="0" dirty="0">
              <a:latin typeface="Times New Roman" panose="02020603050405020304" pitchFamily="18" charset="0"/>
              <a:ea typeface="+mn-ea"/>
              <a:cs typeface="Times New Roman" panose="02020603050405020304" pitchFamily="18" charset="0"/>
            </a:endParaRPr>
          </a:p>
        </p:txBody>
      </p:sp>
      <p:sp>
        <p:nvSpPr>
          <p:cNvPr id="10" name="矩形 9"/>
          <p:cNvSpPr/>
          <p:nvPr/>
        </p:nvSpPr>
        <p:spPr>
          <a:xfrm>
            <a:off x="9736" y="6540423"/>
            <a:ext cx="9143999"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“Texture Synthesis Using Convolutional Neural Networks”, NIPS 2015.</a:t>
            </a:r>
            <a:endParaRPr lang="zh-CN" altLang="en-US" sz="1400" b="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5496" y="1556792"/>
                <a:ext cx="3600400" cy="2301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使用</a:t>
                </a:r>
                <a:r>
                  <a:rPr lang="en-US" altLang="zh-CN" b="0" dirty="0">
                    <a:latin typeface="Times New Roman" panose="02020603050405020304" pitchFamily="18" charset="0"/>
                    <a:cs typeface="Times New Roman" panose="02020603050405020304" pitchFamily="18" charset="0"/>
                  </a:rPr>
                  <a:t>ImageNet</a:t>
                </a:r>
                <a:r>
                  <a:rPr lang="zh-CN" altLang="en-US" b="0" dirty="0">
                    <a:latin typeface="Times New Roman" panose="02020603050405020304" pitchFamily="18" charset="0"/>
                    <a:cs typeface="Times New Roman" panose="02020603050405020304" pitchFamily="18" charset="0"/>
                  </a:rPr>
                  <a:t>数据集预训练一个</a:t>
                </a:r>
                <a:r>
                  <a:rPr lang="en-US" altLang="zh-CN" b="0" dirty="0">
                    <a:latin typeface="Times New Roman" panose="02020603050405020304" pitchFamily="18" charset="0"/>
                    <a:cs typeface="Times New Roman" panose="02020603050405020304" pitchFamily="18" charset="0"/>
                  </a:rPr>
                  <a:t>VGG-19</a:t>
                </a:r>
                <a:r>
                  <a:rPr lang="zh-CN" altLang="en-US" b="0" dirty="0">
                    <a:latin typeface="Times New Roman" panose="02020603050405020304" pitchFamily="18" charset="0"/>
                    <a:cs typeface="Times New Roman" panose="02020603050405020304" pitchFamily="18" charset="0"/>
                  </a:rPr>
                  <a:t>网络；</a:t>
                </a:r>
                <a:endParaRPr lang="en-US" altLang="zh-CN" b="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将纹理图像输入网络，记录每一层的特征图，第</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i</m:t>
                    </m:r>
                  </m:oMath>
                </a14:m>
                <a:r>
                  <a:rPr lang="zh-CN" altLang="en-US" b="0" dirty="0">
                    <a:latin typeface="Times New Roman" panose="02020603050405020304" pitchFamily="18" charset="0"/>
                    <a:ea typeface="+mn-ea"/>
                    <a:cs typeface="Times New Roman" panose="02020603050405020304" pitchFamily="18" charset="0"/>
                  </a:rPr>
                  <a:t>层特征图大小为</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C</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H</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W</m:t>
                        </m:r>
                      </m:e>
                      <m:sub>
                        <m:r>
                          <m:rPr>
                            <m:sty m:val="p"/>
                          </m:rPr>
                          <a:rPr lang="en-US" altLang="zh-CN" b="0" i="0" smtClean="0">
                            <a:latin typeface="Cambria Math" panose="02040503050406030204" pitchFamily="18" charset="0"/>
                            <a:cs typeface="Times New Roman" panose="02020603050405020304" pitchFamily="18" charset="0"/>
                          </a:rPr>
                          <m:t>i</m:t>
                        </m:r>
                      </m:sub>
                    </m:sSub>
                  </m:oMath>
                </a14:m>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计算每一层的格拉姆矩阵：</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5496" y="1556792"/>
                <a:ext cx="3600400" cy="2301496"/>
              </a:xfrm>
              <a:prstGeom prst="rect">
                <a:avLst/>
              </a:prstGeom>
              <a:blipFill>
                <a:blip r:embed="rId4"/>
                <a:stretch>
                  <a:fillRect l="-1186" t="-1852" r="-1356"/>
                </a:stretch>
              </a:blipFill>
            </p:spPr>
            <p:txBody>
              <a:bodyPr/>
              <a:lstStyle/>
              <a:p>
                <a:r>
                  <a:rPr lang="zh-CN" altLang="en-US">
                    <a:noFill/>
                  </a:rPr>
                  <a:t> </a:t>
                </a:r>
              </a:p>
            </p:txBody>
          </p:sp>
        </mc:Fallback>
      </mc:AlternateContent>
      <p:sp>
        <p:nvSpPr>
          <p:cNvPr id="13" name="矩形 12"/>
          <p:cNvSpPr/>
          <p:nvPr/>
        </p:nvSpPr>
        <p:spPr bwMode="auto">
          <a:xfrm>
            <a:off x="3707904" y="2348880"/>
            <a:ext cx="197790" cy="9215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pic>
        <p:nvPicPr>
          <p:cNvPr id="14" name="图片 13"/>
          <p:cNvPicPr>
            <a:picLocks noChangeAspect="1"/>
          </p:cNvPicPr>
          <p:nvPr/>
        </p:nvPicPr>
        <p:blipFill>
          <a:blip r:embed="rId5"/>
          <a:stretch>
            <a:fillRect/>
          </a:stretch>
        </p:blipFill>
        <p:spPr>
          <a:xfrm>
            <a:off x="278141" y="3429000"/>
            <a:ext cx="3115110" cy="590632"/>
          </a:xfrm>
          <a:prstGeom prst="rect">
            <a:avLst/>
          </a:prstGeom>
        </p:spPr>
      </p:pic>
    </p:spTree>
    <p:extLst>
      <p:ext uri="{BB962C8B-B14F-4D97-AF65-F5344CB8AC3E}">
        <p14:creationId xmlns:p14="http://schemas.microsoft.com/office/powerpoint/2010/main" val="401650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从视觉角度解释线性分类器</a:t>
            </a:r>
            <a:endParaRPr lang="zh-CN" altLang="en-US" sz="32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832"/>
            <a:ext cx="9144000" cy="3970336"/>
          </a:xfrm>
          <a:prstGeom prst="rect">
            <a:avLst/>
          </a:prstGeom>
        </p:spPr>
      </p:pic>
    </p:spTree>
    <p:extLst>
      <p:ext uri="{BB962C8B-B14F-4D97-AF65-F5344CB8AC3E}">
        <p14:creationId xmlns:p14="http://schemas.microsoft.com/office/powerpoint/2010/main" val="30710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a:t>
            </a:r>
            <a:endParaRPr lang="zh-CN" altLang="en-US" sz="3200" dirty="0"/>
          </a:p>
        </p:txBody>
      </p:sp>
      <p:pic>
        <p:nvPicPr>
          <p:cNvPr id="4" name="图片 3"/>
          <p:cNvPicPr>
            <a:picLocks noChangeAspect="1"/>
          </p:cNvPicPr>
          <p:nvPr/>
        </p:nvPicPr>
        <p:blipFill>
          <a:blip r:embed="rId3"/>
          <a:stretch>
            <a:fillRect/>
          </a:stretch>
        </p:blipFill>
        <p:spPr>
          <a:xfrm>
            <a:off x="3779913" y="1617235"/>
            <a:ext cx="5364088" cy="4619631"/>
          </a:xfrm>
          <a:prstGeom prst="rect">
            <a:avLst/>
          </a:prstGeom>
        </p:spPr>
      </p:pic>
      <p:sp>
        <p:nvSpPr>
          <p:cNvPr id="9" name="矩形 8"/>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“Texture Synthesis Using Convolutional Neural Networks”, NIPS 2015.</a:t>
            </a:r>
            <a:endParaRPr lang="zh-CN" altLang="en-US" sz="1400" b="0" dirty="0">
              <a:latin typeface="Times New Roman" panose="02020603050405020304" pitchFamily="18" charset="0"/>
              <a:cs typeface="Times New Roman" panose="02020603050405020304" pitchFamily="18" charset="0"/>
            </a:endParaRPr>
          </a:p>
        </p:txBody>
      </p:sp>
      <p:sp>
        <p:nvSpPr>
          <p:cNvPr id="10" name="矩形 9"/>
          <p:cNvSpPr/>
          <p:nvPr/>
        </p:nvSpPr>
        <p:spPr>
          <a:xfrm>
            <a:off x="36307" y="4169182"/>
            <a:ext cx="3599589" cy="1754326"/>
          </a:xfrm>
          <a:prstGeom prst="rect">
            <a:avLst/>
          </a:prstGeom>
        </p:spPr>
        <p:txBody>
          <a:bodyPr wrap="square">
            <a:spAutoFit/>
          </a:bodyPr>
          <a:lstStyle/>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随机初始化一张生成图像；</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将生成图像输入网络，计算每一层的格拉姆矩阵；</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计算输入纹理图像的格拉姆矩阵和生成图像的格拉姆矩阵的加权</a:t>
            </a:r>
            <a:r>
              <a:rPr lang="en-US" altLang="zh-CN" b="0" dirty="0">
                <a:latin typeface="Times New Roman" panose="02020603050405020304" pitchFamily="18" charset="0"/>
                <a:ea typeface="+mn-ea"/>
                <a:cs typeface="Times New Roman" panose="02020603050405020304" pitchFamily="18" charset="0"/>
              </a:rPr>
              <a:t>L2</a:t>
            </a:r>
            <a:r>
              <a:rPr lang="zh-CN" altLang="en-US" b="0" dirty="0">
                <a:latin typeface="Times New Roman" panose="02020603050405020304" pitchFamily="18" charset="0"/>
                <a:ea typeface="+mn-ea"/>
                <a:cs typeface="Times New Roman" panose="02020603050405020304" pitchFamily="18" charset="0"/>
              </a:rPr>
              <a:t>损失；</a:t>
            </a:r>
            <a:endParaRPr lang="en-US" altLang="zh-CN" b="0"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5496" y="1556792"/>
                <a:ext cx="3600400" cy="2301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使用</a:t>
                </a:r>
                <a:r>
                  <a:rPr lang="en-US" altLang="zh-CN" b="0" dirty="0">
                    <a:latin typeface="Times New Roman" panose="02020603050405020304" pitchFamily="18" charset="0"/>
                    <a:cs typeface="Times New Roman" panose="02020603050405020304" pitchFamily="18" charset="0"/>
                  </a:rPr>
                  <a:t>ImageNet</a:t>
                </a:r>
                <a:r>
                  <a:rPr lang="zh-CN" altLang="en-US" b="0" dirty="0">
                    <a:latin typeface="Times New Roman" panose="02020603050405020304" pitchFamily="18" charset="0"/>
                    <a:cs typeface="Times New Roman" panose="02020603050405020304" pitchFamily="18" charset="0"/>
                  </a:rPr>
                  <a:t>数据集预训练一个</a:t>
                </a:r>
                <a:r>
                  <a:rPr lang="en-US" altLang="zh-CN" b="0" dirty="0">
                    <a:latin typeface="Times New Roman" panose="02020603050405020304" pitchFamily="18" charset="0"/>
                    <a:cs typeface="Times New Roman" panose="02020603050405020304" pitchFamily="18" charset="0"/>
                  </a:rPr>
                  <a:t>VGG-19</a:t>
                </a:r>
                <a:r>
                  <a:rPr lang="zh-CN" altLang="en-US" b="0" dirty="0">
                    <a:latin typeface="Times New Roman" panose="02020603050405020304" pitchFamily="18" charset="0"/>
                    <a:cs typeface="Times New Roman" panose="02020603050405020304" pitchFamily="18" charset="0"/>
                  </a:rPr>
                  <a:t>网络；</a:t>
                </a:r>
                <a:endParaRPr lang="en-US" altLang="zh-CN" b="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将纹理图像输入网络，记录每一层的特征图，第</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i</m:t>
                    </m:r>
                  </m:oMath>
                </a14:m>
                <a:r>
                  <a:rPr lang="zh-CN" altLang="en-US" b="0" dirty="0">
                    <a:latin typeface="Times New Roman" panose="02020603050405020304" pitchFamily="18" charset="0"/>
                    <a:ea typeface="+mn-ea"/>
                    <a:cs typeface="Times New Roman" panose="02020603050405020304" pitchFamily="18" charset="0"/>
                  </a:rPr>
                  <a:t>层特征图大小为</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C</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H</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W</m:t>
                        </m:r>
                      </m:e>
                      <m:sub>
                        <m:r>
                          <m:rPr>
                            <m:sty m:val="p"/>
                          </m:rPr>
                          <a:rPr lang="en-US" altLang="zh-CN" b="0" i="0" smtClean="0">
                            <a:latin typeface="Cambria Math" panose="02040503050406030204" pitchFamily="18" charset="0"/>
                            <a:cs typeface="Times New Roman" panose="02020603050405020304" pitchFamily="18" charset="0"/>
                          </a:rPr>
                          <m:t>i</m:t>
                        </m:r>
                      </m:sub>
                    </m:sSub>
                  </m:oMath>
                </a14:m>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计算每一层的格拉姆矩阵：</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5496" y="1556792"/>
                <a:ext cx="3600400" cy="2301496"/>
              </a:xfrm>
              <a:prstGeom prst="rect">
                <a:avLst/>
              </a:prstGeom>
              <a:blipFill>
                <a:blip r:embed="rId4"/>
                <a:stretch>
                  <a:fillRect l="-1186" t="-1852" r="-1356"/>
                </a:stretch>
              </a:blipFill>
            </p:spPr>
            <p:txBody>
              <a:bodyPr/>
              <a:lstStyle/>
              <a:p>
                <a:r>
                  <a:rPr lang="zh-CN" altLang="en-US">
                    <a:noFill/>
                  </a:rPr>
                  <a:t> </a:t>
                </a:r>
              </a:p>
            </p:txBody>
          </p:sp>
        </mc:Fallback>
      </mc:AlternateContent>
      <p:sp>
        <p:nvSpPr>
          <p:cNvPr id="13" name="矩形 12"/>
          <p:cNvSpPr/>
          <p:nvPr/>
        </p:nvSpPr>
        <p:spPr bwMode="auto">
          <a:xfrm>
            <a:off x="3779912" y="1628800"/>
            <a:ext cx="792088" cy="64807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
        <p:nvSpPr>
          <p:cNvPr id="14" name="矩形 13"/>
          <p:cNvSpPr/>
          <p:nvPr/>
        </p:nvSpPr>
        <p:spPr bwMode="auto">
          <a:xfrm>
            <a:off x="3635896" y="2348880"/>
            <a:ext cx="458669" cy="77752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pic>
        <p:nvPicPr>
          <p:cNvPr id="15" name="图片 14"/>
          <p:cNvPicPr>
            <a:picLocks noChangeAspect="1"/>
          </p:cNvPicPr>
          <p:nvPr/>
        </p:nvPicPr>
        <p:blipFill>
          <a:blip r:embed="rId5"/>
          <a:stretch>
            <a:fillRect/>
          </a:stretch>
        </p:blipFill>
        <p:spPr>
          <a:xfrm>
            <a:off x="278141" y="3429000"/>
            <a:ext cx="3115110" cy="590632"/>
          </a:xfrm>
          <a:prstGeom prst="rect">
            <a:avLst/>
          </a:prstGeom>
        </p:spPr>
      </p:pic>
    </p:spTree>
    <p:extLst>
      <p:ext uri="{BB962C8B-B14F-4D97-AF65-F5344CB8AC3E}">
        <p14:creationId xmlns:p14="http://schemas.microsoft.com/office/powerpoint/2010/main" val="2253492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a:t>
            </a:r>
            <a:endParaRPr lang="zh-CN" altLang="en-US" sz="3200" dirty="0"/>
          </a:p>
        </p:txBody>
      </p:sp>
      <p:pic>
        <p:nvPicPr>
          <p:cNvPr id="8" name="图片 7"/>
          <p:cNvPicPr>
            <a:picLocks noChangeAspect="1"/>
          </p:cNvPicPr>
          <p:nvPr/>
        </p:nvPicPr>
        <p:blipFill>
          <a:blip r:embed="rId3"/>
          <a:stretch>
            <a:fillRect/>
          </a:stretch>
        </p:blipFill>
        <p:spPr>
          <a:xfrm>
            <a:off x="3779912" y="1967312"/>
            <a:ext cx="5366118" cy="4510194"/>
          </a:xfrm>
          <a:prstGeom prst="rect">
            <a:avLst/>
          </a:prstGeom>
        </p:spPr>
      </p:pic>
      <p:sp>
        <p:nvSpPr>
          <p:cNvPr id="9" name="矩形 8"/>
          <p:cNvSpPr/>
          <p:nvPr/>
        </p:nvSpPr>
        <p:spPr>
          <a:xfrm>
            <a:off x="0" y="6550223"/>
            <a:ext cx="9143999"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“Texture Synthesis Using Convolutional Neural Networks”, NIPS 2015.</a:t>
            </a:r>
            <a:endParaRPr lang="zh-CN" altLang="en-US" sz="1400" b="0" dirty="0">
              <a:latin typeface="Times New Roman" panose="02020603050405020304" pitchFamily="18" charset="0"/>
              <a:cs typeface="Times New Roman" panose="02020603050405020304" pitchFamily="18" charset="0"/>
            </a:endParaRPr>
          </a:p>
        </p:txBody>
      </p:sp>
      <p:sp>
        <p:nvSpPr>
          <p:cNvPr id="10" name="矩形 9"/>
          <p:cNvSpPr/>
          <p:nvPr/>
        </p:nvSpPr>
        <p:spPr>
          <a:xfrm>
            <a:off x="36307" y="4169182"/>
            <a:ext cx="3599589" cy="2308324"/>
          </a:xfrm>
          <a:prstGeom prst="rect">
            <a:avLst/>
          </a:prstGeom>
        </p:spPr>
        <p:txBody>
          <a:bodyPr wrap="square">
            <a:spAutoFit/>
          </a:bodyPr>
          <a:lstStyle/>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随机初始化一张生成图像；</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将生成图像输入网络，计算每一层的格拉姆矩阵；</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计算输入纹理图像的格拉姆矩阵和生成图像的格拉姆矩阵的加权</a:t>
            </a:r>
            <a:r>
              <a:rPr lang="en-US" altLang="zh-CN" b="0" dirty="0">
                <a:latin typeface="Times New Roman" panose="02020603050405020304" pitchFamily="18" charset="0"/>
                <a:ea typeface="+mn-ea"/>
                <a:cs typeface="Times New Roman" panose="02020603050405020304" pitchFamily="18" charset="0"/>
              </a:rPr>
              <a:t>L2</a:t>
            </a:r>
            <a:r>
              <a:rPr lang="zh-CN" altLang="en-US" b="0" dirty="0">
                <a:latin typeface="Times New Roman" panose="02020603050405020304" pitchFamily="18" charset="0"/>
                <a:ea typeface="+mn-ea"/>
                <a:cs typeface="Times New Roman" panose="02020603050405020304" pitchFamily="18" charset="0"/>
              </a:rPr>
              <a:t>损失；</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计算损失关于图像像素的梯度；</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startAt="4"/>
            </a:pPr>
            <a:r>
              <a:rPr lang="zh-CN" altLang="en-US" b="0" dirty="0">
                <a:latin typeface="Times New Roman" panose="02020603050405020304" pitchFamily="18" charset="0"/>
                <a:ea typeface="+mn-ea"/>
                <a:cs typeface="Times New Roman" panose="02020603050405020304" pitchFamily="18" charset="0"/>
              </a:rPr>
              <a:t>更新图像，跳转至</a:t>
            </a:r>
            <a:r>
              <a:rPr lang="en-US" altLang="zh-CN" b="0" dirty="0">
                <a:latin typeface="Times New Roman" panose="02020603050405020304" pitchFamily="18" charset="0"/>
                <a:ea typeface="+mn-ea"/>
                <a:cs typeface="Times New Roman" panose="02020603050405020304" pitchFamily="18" charset="0"/>
              </a:rPr>
              <a:t>5</a:t>
            </a:r>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35496" y="1556792"/>
                <a:ext cx="3600400" cy="23014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使用</a:t>
                </a:r>
                <a:r>
                  <a:rPr lang="en-US" altLang="zh-CN" b="0" dirty="0">
                    <a:latin typeface="Times New Roman" panose="02020603050405020304" pitchFamily="18" charset="0"/>
                    <a:cs typeface="Times New Roman" panose="02020603050405020304" pitchFamily="18" charset="0"/>
                  </a:rPr>
                  <a:t>ImageNet</a:t>
                </a:r>
                <a:r>
                  <a:rPr lang="zh-CN" altLang="en-US" b="0" dirty="0">
                    <a:latin typeface="Times New Roman" panose="02020603050405020304" pitchFamily="18" charset="0"/>
                    <a:cs typeface="Times New Roman" panose="02020603050405020304" pitchFamily="18" charset="0"/>
                  </a:rPr>
                  <a:t>数据集预训练一个</a:t>
                </a:r>
                <a:r>
                  <a:rPr lang="en-US" altLang="zh-CN" b="0" dirty="0">
                    <a:latin typeface="Times New Roman" panose="02020603050405020304" pitchFamily="18" charset="0"/>
                    <a:cs typeface="Times New Roman" panose="02020603050405020304" pitchFamily="18" charset="0"/>
                  </a:rPr>
                  <a:t>VGG-19</a:t>
                </a:r>
                <a:r>
                  <a:rPr lang="zh-CN" altLang="en-US" b="0" dirty="0">
                    <a:latin typeface="Times New Roman" panose="02020603050405020304" pitchFamily="18" charset="0"/>
                    <a:cs typeface="Times New Roman" panose="02020603050405020304" pitchFamily="18" charset="0"/>
                  </a:rPr>
                  <a:t>网络；</a:t>
                </a:r>
                <a:endParaRPr lang="en-US" altLang="zh-CN" b="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将纹理图像输入网络，记录每一层的特征图，第</a:t>
                </a:r>
                <a14:m>
                  <m:oMath xmlns:m="http://schemas.openxmlformats.org/officeDocument/2006/math">
                    <m:r>
                      <m:rPr>
                        <m:sty m:val="p"/>
                      </m:rPr>
                      <a:rPr lang="en-US" altLang="zh-CN" b="0" i="0" smtClean="0">
                        <a:latin typeface="Cambria Math" panose="02040503050406030204" pitchFamily="18" charset="0"/>
                        <a:ea typeface="+mn-ea"/>
                        <a:cs typeface="Times New Roman" panose="02020603050405020304" pitchFamily="18" charset="0"/>
                      </a:rPr>
                      <m:t>i</m:t>
                    </m:r>
                  </m:oMath>
                </a14:m>
                <a:r>
                  <a:rPr lang="zh-CN" altLang="en-US" b="0" dirty="0">
                    <a:latin typeface="Times New Roman" panose="02020603050405020304" pitchFamily="18" charset="0"/>
                    <a:ea typeface="+mn-ea"/>
                    <a:cs typeface="Times New Roman" panose="02020603050405020304" pitchFamily="18" charset="0"/>
                  </a:rPr>
                  <a:t>层特征图大小为</a:t>
                </a:r>
                <a14:m>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C</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H</m:t>
                        </m:r>
                      </m:e>
                      <m:sub>
                        <m:r>
                          <m:rPr>
                            <m:sty m:val="p"/>
                          </m:rPr>
                          <a:rPr lang="en-US" altLang="zh-CN" b="0" i="0" smtClean="0">
                            <a:latin typeface="Cambria Math" panose="02040503050406030204" pitchFamily="18" charset="0"/>
                            <a:cs typeface="Times New Roman" panose="02020603050405020304" pitchFamily="18" charset="0"/>
                          </a:rPr>
                          <m:t>i</m:t>
                        </m:r>
                      </m:sub>
                    </m:sSub>
                    <m:r>
                      <a:rPr lang="en-US" altLang="zh-CN" b="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m:rPr>
                            <m:sty m:val="p"/>
                          </m:rPr>
                          <a:rPr lang="en-US" altLang="zh-CN" b="0">
                            <a:latin typeface="Cambria Math" panose="02040503050406030204" pitchFamily="18" charset="0"/>
                            <a:cs typeface="Times New Roman" panose="02020603050405020304" pitchFamily="18" charset="0"/>
                          </a:rPr>
                          <m:t>W</m:t>
                        </m:r>
                      </m:e>
                      <m:sub>
                        <m:r>
                          <m:rPr>
                            <m:sty m:val="p"/>
                          </m:rPr>
                          <a:rPr lang="en-US" altLang="zh-CN" b="0" i="0" smtClean="0">
                            <a:latin typeface="Cambria Math" panose="02040503050406030204" pitchFamily="18" charset="0"/>
                            <a:cs typeface="Times New Roman" panose="02020603050405020304" pitchFamily="18" charset="0"/>
                          </a:rPr>
                          <m:t>i</m:t>
                        </m:r>
                      </m:sub>
                    </m:sSub>
                  </m:oMath>
                </a14:m>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pPr marL="342900" indent="-342900" algn="just">
                  <a:buFont typeface="+mj-lt"/>
                  <a:buAutoNum type="arabicPeriod"/>
                </a:pPr>
                <a:r>
                  <a:rPr lang="zh-CN" altLang="en-US" b="0" dirty="0">
                    <a:latin typeface="Times New Roman" panose="02020603050405020304" pitchFamily="18" charset="0"/>
                    <a:ea typeface="+mn-ea"/>
                    <a:cs typeface="Times New Roman" panose="02020603050405020304" pitchFamily="18" charset="0"/>
                  </a:rPr>
                  <a:t>计算每一层的格拉姆矩阵：</a:t>
                </a:r>
                <a:endParaRPr lang="en-US" altLang="zh-CN" b="0" dirty="0">
                  <a:latin typeface="Times New Roman" panose="02020603050405020304" pitchFamily="18" charset="0"/>
                  <a:ea typeface="+mn-ea"/>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5496" y="1556792"/>
                <a:ext cx="3600400" cy="2301496"/>
              </a:xfrm>
              <a:prstGeom prst="rect">
                <a:avLst/>
              </a:prstGeom>
              <a:blipFill>
                <a:blip r:embed="rId4"/>
                <a:stretch>
                  <a:fillRect l="-1186" t="-1852" r="-1356"/>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stretch>
            <a:fillRect/>
          </a:stretch>
        </p:blipFill>
        <p:spPr>
          <a:xfrm>
            <a:off x="278141" y="3429000"/>
            <a:ext cx="3115110" cy="590632"/>
          </a:xfrm>
          <a:prstGeom prst="rect">
            <a:avLst/>
          </a:prstGeom>
        </p:spPr>
      </p:pic>
      <p:sp>
        <p:nvSpPr>
          <p:cNvPr id="13" name="矩形 12"/>
          <p:cNvSpPr/>
          <p:nvPr/>
        </p:nvSpPr>
        <p:spPr bwMode="auto">
          <a:xfrm>
            <a:off x="3635896" y="1844824"/>
            <a:ext cx="936104" cy="504056"/>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
        <p:nvSpPr>
          <p:cNvPr id="14" name="矩形 13"/>
          <p:cNvSpPr/>
          <p:nvPr/>
        </p:nvSpPr>
        <p:spPr bwMode="auto">
          <a:xfrm>
            <a:off x="3635896" y="2204864"/>
            <a:ext cx="288032" cy="1368152"/>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5966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a:t>
            </a:r>
            <a:endParaRPr lang="zh-CN" altLang="en-US" sz="3200" dirty="0"/>
          </a:p>
        </p:txBody>
      </p:sp>
      <p:sp>
        <p:nvSpPr>
          <p:cNvPr id="4" name="矩形 3"/>
          <p:cNvSpPr/>
          <p:nvPr/>
        </p:nvSpPr>
        <p:spPr>
          <a:xfrm>
            <a:off x="395536" y="5863918"/>
            <a:ext cx="8424936" cy="6050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以与输入纹理图像更高层格拉姆矩阵的</a:t>
            </a:r>
            <a:r>
              <a:rPr lang="en-US" altLang="zh-CN" b="0" dirty="0">
                <a:latin typeface="Times New Roman" panose="02020603050405020304" pitchFamily="18" charset="0"/>
                <a:ea typeface="+mn-ea"/>
                <a:cs typeface="Times New Roman" panose="02020603050405020304" pitchFamily="18" charset="0"/>
              </a:rPr>
              <a:t>L2</a:t>
            </a:r>
            <a:r>
              <a:rPr lang="zh-CN" altLang="en-US" b="0" dirty="0">
                <a:latin typeface="Times New Roman" panose="02020603050405020304" pitchFamily="18" charset="0"/>
                <a:ea typeface="+mn-ea"/>
                <a:cs typeface="Times New Roman" panose="02020603050405020304" pitchFamily="18" charset="0"/>
              </a:rPr>
              <a:t>距离作为损失函数，生成图像可以更好地重构输入图像的纹理结构。</a:t>
            </a:r>
            <a:endParaRPr lang="en-US" altLang="zh-CN"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015716" y="1363418"/>
            <a:ext cx="5112568" cy="4419196"/>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“Texture Synthesis Using Convolutional Neural Networks”, NIPS 2015.</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693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神经纹理合成：纹理 </a:t>
            </a:r>
            <a:r>
              <a:rPr lang="en-US" altLang="zh-CN" sz="3200" dirty="0">
                <a:solidFill>
                  <a:schemeClr val="bg1"/>
                </a:solidFill>
              </a:rPr>
              <a:t>= </a:t>
            </a:r>
            <a:r>
              <a:rPr lang="zh-CN" altLang="en-US" sz="3200" dirty="0">
                <a:solidFill>
                  <a:schemeClr val="bg1"/>
                </a:solidFill>
              </a:rPr>
              <a:t>艺术</a:t>
            </a:r>
            <a:endParaRPr lang="zh-CN" altLang="en-US" sz="3200" dirty="0"/>
          </a:p>
        </p:txBody>
      </p:sp>
      <p:sp>
        <p:nvSpPr>
          <p:cNvPr id="4" name="矩形 3"/>
          <p:cNvSpPr/>
          <p:nvPr/>
        </p:nvSpPr>
        <p:spPr>
          <a:xfrm>
            <a:off x="395536" y="1763524"/>
            <a:ext cx="3312368" cy="400110"/>
          </a:xfrm>
          <a:prstGeom prst="rect">
            <a:avLst/>
          </a:prstGeom>
        </p:spPr>
        <p:txBody>
          <a:bodyPr wrap="square">
            <a:spAutoFit/>
          </a:bodyPr>
          <a:lstStyle/>
          <a:p>
            <a:pPr algn="just"/>
            <a:r>
              <a:rPr lang="zh-CN" altLang="en-US" sz="2000" b="0" dirty="0">
                <a:latin typeface="Times New Roman" panose="02020603050405020304" pitchFamily="18" charset="0"/>
                <a:ea typeface="+mn-ea"/>
                <a:cs typeface="Times New Roman" panose="02020603050405020304" pitchFamily="18" charset="0"/>
              </a:rPr>
              <a:t>纹理合成（格拉姆重构）</a:t>
            </a:r>
          </a:p>
        </p:txBody>
      </p:sp>
      <p:pic>
        <p:nvPicPr>
          <p:cNvPr id="6" name="图片 5"/>
          <p:cNvPicPr>
            <a:picLocks noChangeAspect="1"/>
          </p:cNvPicPr>
          <p:nvPr/>
        </p:nvPicPr>
        <p:blipFill>
          <a:blip r:embed="rId2"/>
          <a:stretch>
            <a:fillRect/>
          </a:stretch>
        </p:blipFill>
        <p:spPr>
          <a:xfrm>
            <a:off x="11351" y="2503929"/>
            <a:ext cx="9121299" cy="3085311"/>
          </a:xfrm>
          <a:prstGeom prst="rect">
            <a:avLst/>
          </a:prstGeom>
        </p:spPr>
      </p:pic>
      <p:sp>
        <p:nvSpPr>
          <p:cNvPr id="7" name="矩形 6"/>
          <p:cNvSpPr/>
          <p:nvPr/>
        </p:nvSpPr>
        <p:spPr>
          <a:xfrm>
            <a:off x="12171" y="655010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04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神经风格迁移：特征 </a:t>
            </a:r>
            <a:r>
              <a:rPr lang="en-US" altLang="zh-CN" sz="3200" dirty="0">
                <a:solidFill>
                  <a:schemeClr val="bg1"/>
                </a:solidFill>
              </a:rPr>
              <a:t>+ </a:t>
            </a:r>
            <a:r>
              <a:rPr lang="zh-CN" altLang="en-US" sz="3200" dirty="0">
                <a:solidFill>
                  <a:schemeClr val="bg1"/>
                </a:solidFill>
              </a:rPr>
              <a:t>格拉姆重构</a:t>
            </a:r>
            <a:endParaRPr lang="zh-CN" altLang="en-US" sz="3200" dirty="0"/>
          </a:p>
        </p:txBody>
      </p:sp>
      <p:sp>
        <p:nvSpPr>
          <p:cNvPr id="6" name="矩形 5"/>
          <p:cNvSpPr/>
          <p:nvPr/>
        </p:nvSpPr>
        <p:spPr>
          <a:xfrm>
            <a:off x="0" y="2525518"/>
            <a:ext cx="1907703" cy="646331"/>
          </a:xfrm>
          <a:prstGeom prst="rect">
            <a:avLst/>
          </a:prstGeom>
        </p:spPr>
        <p:txBody>
          <a:bodyPr wrap="square">
            <a:spAutoFit/>
          </a:bodyPr>
          <a:lstStyle/>
          <a:p>
            <a:pPr algn="ctr"/>
            <a:r>
              <a:rPr lang="zh-CN" altLang="en-US" b="0" dirty="0">
                <a:latin typeface="Times New Roman" panose="02020603050405020304" pitchFamily="18" charset="0"/>
                <a:cs typeface="Times New Roman" panose="02020603050405020304" pitchFamily="18" charset="0"/>
              </a:rPr>
              <a:t>纹理合成</a:t>
            </a:r>
            <a:endParaRPr lang="en-US" altLang="zh-CN" b="0" dirty="0">
              <a:latin typeface="Times New Roman" panose="02020603050405020304" pitchFamily="18" charset="0"/>
              <a:cs typeface="Times New Roman" panose="02020603050405020304" pitchFamily="18" charset="0"/>
            </a:endParaRPr>
          </a:p>
          <a:p>
            <a:pPr algn="just"/>
            <a:r>
              <a:rPr lang="zh-CN" altLang="en-US" b="0" dirty="0">
                <a:latin typeface="Times New Roman" panose="02020603050405020304" pitchFamily="18" charset="0"/>
                <a:cs typeface="Times New Roman" panose="02020603050405020304" pitchFamily="18" charset="0"/>
              </a:rPr>
              <a:t>（格拉姆重构）</a:t>
            </a:r>
          </a:p>
        </p:txBody>
      </p:sp>
      <p:pic>
        <p:nvPicPr>
          <p:cNvPr id="7" name="图片 6"/>
          <p:cNvPicPr>
            <a:picLocks noChangeAspect="1"/>
          </p:cNvPicPr>
          <p:nvPr/>
        </p:nvPicPr>
        <p:blipFill>
          <a:blip r:embed="rId3"/>
          <a:stretch>
            <a:fillRect/>
          </a:stretch>
        </p:blipFill>
        <p:spPr>
          <a:xfrm>
            <a:off x="1907705" y="1651352"/>
            <a:ext cx="7079496" cy="2394664"/>
          </a:xfrm>
          <a:prstGeom prst="rect">
            <a:avLst/>
          </a:prstGeom>
        </p:spPr>
      </p:pic>
      <p:sp>
        <p:nvSpPr>
          <p:cNvPr id="4" name="矩形 3"/>
          <p:cNvSpPr/>
          <p:nvPr/>
        </p:nvSpPr>
        <p:spPr>
          <a:xfrm>
            <a:off x="0" y="5113454"/>
            <a:ext cx="1907703" cy="369332"/>
          </a:xfrm>
          <a:prstGeom prst="rect">
            <a:avLst/>
          </a:prstGeom>
        </p:spPr>
        <p:txBody>
          <a:bodyPr wrap="square">
            <a:spAutoFit/>
          </a:bodyPr>
          <a:lstStyle/>
          <a:p>
            <a:pPr algn="ctr"/>
            <a:r>
              <a:rPr lang="zh-CN" altLang="en-US" b="0" dirty="0">
                <a:latin typeface="Times New Roman" panose="02020603050405020304" pitchFamily="18" charset="0"/>
                <a:ea typeface="+mn-ea"/>
                <a:cs typeface="Times New Roman" panose="02020603050405020304" pitchFamily="18" charset="0"/>
              </a:rPr>
              <a:t>特征重构</a:t>
            </a:r>
          </a:p>
        </p:txBody>
      </p:sp>
      <p:pic>
        <p:nvPicPr>
          <p:cNvPr id="8" name="图片 7"/>
          <p:cNvPicPr>
            <a:picLocks noChangeAspect="1"/>
          </p:cNvPicPr>
          <p:nvPr/>
        </p:nvPicPr>
        <p:blipFill>
          <a:blip r:embed="rId4"/>
          <a:stretch>
            <a:fillRect/>
          </a:stretch>
        </p:blipFill>
        <p:spPr>
          <a:xfrm>
            <a:off x="1907704" y="4356220"/>
            <a:ext cx="7079496" cy="1840985"/>
          </a:xfrm>
          <a:prstGeom prst="rect">
            <a:avLst/>
          </a:prstGeom>
        </p:spPr>
      </p:pic>
      <p:sp>
        <p:nvSpPr>
          <p:cNvPr id="9" name="矩形 8"/>
          <p:cNvSpPr/>
          <p:nvPr/>
        </p:nvSpPr>
        <p:spPr>
          <a:xfrm>
            <a:off x="0" y="655022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249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a:t>
            </a:r>
            <a:endParaRPr lang="zh-CN" altLang="en-US" sz="3200" dirty="0"/>
          </a:p>
        </p:txBody>
      </p:sp>
      <p:pic>
        <p:nvPicPr>
          <p:cNvPr id="4" name="图片 3"/>
          <p:cNvPicPr>
            <a:picLocks noChangeAspect="1"/>
          </p:cNvPicPr>
          <p:nvPr/>
        </p:nvPicPr>
        <p:blipFill>
          <a:blip r:embed="rId2"/>
          <a:stretch>
            <a:fillRect/>
          </a:stretch>
        </p:blipFill>
        <p:spPr>
          <a:xfrm>
            <a:off x="11394" y="3334559"/>
            <a:ext cx="9121213" cy="1872208"/>
          </a:xfrm>
          <a:prstGeom prst="rect">
            <a:avLst/>
          </a:prstGeom>
        </p:spPr>
      </p:pic>
      <p:sp>
        <p:nvSpPr>
          <p:cNvPr id="6" name="矩形 5"/>
          <p:cNvSpPr/>
          <p:nvPr/>
        </p:nvSpPr>
        <p:spPr>
          <a:xfrm>
            <a:off x="694102" y="2564904"/>
            <a:ext cx="1213602" cy="400110"/>
          </a:xfrm>
          <a:prstGeom prst="rect">
            <a:avLst/>
          </a:prstGeom>
        </p:spPr>
        <p:txBody>
          <a:bodyPr wrap="square">
            <a:spAutoFit/>
          </a:bodyPr>
          <a:lstStyle/>
          <a:p>
            <a:pPr algn="just"/>
            <a:r>
              <a:rPr lang="zh-CN" altLang="en-US" sz="2000" b="0" dirty="0">
                <a:latin typeface="Times New Roman" panose="02020603050405020304" pitchFamily="18" charset="0"/>
                <a:ea typeface="+mn-ea"/>
                <a:cs typeface="Times New Roman" panose="02020603050405020304" pitchFamily="18" charset="0"/>
              </a:rPr>
              <a:t>内容图像</a:t>
            </a:r>
          </a:p>
        </p:txBody>
      </p:sp>
      <p:sp>
        <p:nvSpPr>
          <p:cNvPr id="7" name="矩形 6"/>
          <p:cNvSpPr/>
          <p:nvPr/>
        </p:nvSpPr>
        <p:spPr>
          <a:xfrm>
            <a:off x="3851920" y="2564904"/>
            <a:ext cx="1213603" cy="400110"/>
          </a:xfrm>
          <a:prstGeom prst="rect">
            <a:avLst/>
          </a:prstGeom>
        </p:spPr>
        <p:txBody>
          <a:bodyPr wrap="square">
            <a:spAutoFit/>
          </a:bodyPr>
          <a:lstStyle/>
          <a:p>
            <a:pPr algn="just"/>
            <a:r>
              <a:rPr lang="zh-CN" altLang="en-US" sz="2000" b="0" dirty="0">
                <a:latin typeface="Times New Roman" panose="02020603050405020304" pitchFamily="18" charset="0"/>
                <a:ea typeface="+mn-ea"/>
                <a:cs typeface="Times New Roman" panose="02020603050405020304" pitchFamily="18" charset="0"/>
              </a:rPr>
              <a:t>风格图像</a:t>
            </a:r>
          </a:p>
        </p:txBody>
      </p:sp>
      <p:sp>
        <p:nvSpPr>
          <p:cNvPr id="8" name="矩形 7"/>
          <p:cNvSpPr/>
          <p:nvPr/>
        </p:nvSpPr>
        <p:spPr>
          <a:xfrm>
            <a:off x="7236296" y="2564904"/>
            <a:ext cx="1297550" cy="400110"/>
          </a:xfrm>
          <a:prstGeom prst="rect">
            <a:avLst/>
          </a:prstGeom>
        </p:spPr>
        <p:txBody>
          <a:bodyPr wrap="square">
            <a:spAutoFit/>
          </a:bodyPr>
          <a:lstStyle/>
          <a:p>
            <a:pPr algn="just"/>
            <a:r>
              <a:rPr lang="zh-CN" altLang="en-US" sz="2000" b="0" dirty="0">
                <a:latin typeface="Times New Roman" panose="02020603050405020304" pitchFamily="18" charset="0"/>
                <a:ea typeface="+mn-ea"/>
                <a:cs typeface="Times New Roman" panose="02020603050405020304" pitchFamily="18" charset="0"/>
              </a:rPr>
              <a:t>风格迁移！</a:t>
            </a:r>
          </a:p>
        </p:txBody>
      </p:sp>
      <p:sp>
        <p:nvSpPr>
          <p:cNvPr id="9" name="矩形 8"/>
          <p:cNvSpPr/>
          <p:nvPr/>
        </p:nvSpPr>
        <p:spPr bwMode="auto">
          <a:xfrm>
            <a:off x="7164288" y="2996952"/>
            <a:ext cx="622648" cy="36004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4364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神经风格迁移架构</a:t>
            </a:r>
            <a:endParaRPr lang="zh-CN" altLang="en-US" sz="3200" dirty="0"/>
          </a:p>
        </p:txBody>
      </p:sp>
      <p:pic>
        <p:nvPicPr>
          <p:cNvPr id="3" name="图片 2"/>
          <p:cNvPicPr>
            <a:picLocks noChangeAspect="1"/>
          </p:cNvPicPr>
          <p:nvPr/>
        </p:nvPicPr>
        <p:blipFill>
          <a:blip r:embed="rId3"/>
          <a:stretch>
            <a:fillRect/>
          </a:stretch>
        </p:blipFill>
        <p:spPr>
          <a:xfrm>
            <a:off x="302864" y="1877358"/>
            <a:ext cx="8538273" cy="4140000"/>
          </a:xfrm>
          <a:prstGeom prst="rect">
            <a:avLst/>
          </a:prstGeom>
        </p:spPr>
      </p:pic>
      <p:sp>
        <p:nvSpPr>
          <p:cNvPr id="4" name="矩形 3"/>
          <p:cNvSpPr/>
          <p:nvPr/>
        </p:nvSpPr>
        <p:spPr>
          <a:xfrm>
            <a:off x="-8924" y="6334780"/>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“Image style transfer using convolutional neural networks”, CVPR 2016. </a:t>
            </a:r>
          </a:p>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
        <p:nvSpPr>
          <p:cNvPr id="6" name="矩形 5"/>
          <p:cNvSpPr/>
          <p:nvPr/>
        </p:nvSpPr>
        <p:spPr bwMode="auto">
          <a:xfrm>
            <a:off x="5472506" y="5661248"/>
            <a:ext cx="3419974" cy="36004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1624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神经风格迁移架构</a:t>
            </a:r>
            <a:endParaRPr lang="zh-CN" altLang="en-US" sz="3200" dirty="0"/>
          </a:p>
        </p:txBody>
      </p:sp>
      <p:pic>
        <p:nvPicPr>
          <p:cNvPr id="3" name="图片 2"/>
          <p:cNvPicPr>
            <a:picLocks noChangeAspect="1"/>
          </p:cNvPicPr>
          <p:nvPr/>
        </p:nvPicPr>
        <p:blipFill>
          <a:blip r:embed="rId2"/>
          <a:stretch>
            <a:fillRect/>
          </a:stretch>
        </p:blipFill>
        <p:spPr>
          <a:xfrm>
            <a:off x="417000" y="1881288"/>
            <a:ext cx="8310000" cy="4140000"/>
          </a:xfrm>
          <a:prstGeom prst="rect">
            <a:avLst/>
          </a:prstGeom>
        </p:spPr>
      </p:pic>
      <p:sp>
        <p:nvSpPr>
          <p:cNvPr id="6" name="矩形 5"/>
          <p:cNvSpPr/>
          <p:nvPr/>
        </p:nvSpPr>
        <p:spPr>
          <a:xfrm>
            <a:off x="0" y="6334780"/>
            <a:ext cx="9144000" cy="523220"/>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“Image style transfer using convolutional neural networks”, CVPR 2016. </a:t>
            </a:r>
          </a:p>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bwMode="auto">
          <a:xfrm>
            <a:off x="5364088" y="5661248"/>
            <a:ext cx="3419974" cy="36004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7812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神经风格迁移过程</a:t>
            </a:r>
            <a:endParaRPr lang="zh-CN" altLang="en-US" sz="3200" dirty="0"/>
          </a:p>
        </p:txBody>
      </p:sp>
      <p:pic>
        <p:nvPicPr>
          <p:cNvPr id="3" name="图片 2"/>
          <p:cNvPicPr>
            <a:picLocks noChangeAspect="1"/>
          </p:cNvPicPr>
          <p:nvPr/>
        </p:nvPicPr>
        <p:blipFill>
          <a:blip r:embed="rId2"/>
          <a:stretch>
            <a:fillRect/>
          </a:stretch>
        </p:blipFill>
        <p:spPr>
          <a:xfrm>
            <a:off x="330389" y="1707540"/>
            <a:ext cx="8483222" cy="4817804"/>
          </a:xfrm>
          <a:prstGeom prst="rect">
            <a:avLst/>
          </a:prstGeom>
        </p:spPr>
      </p:pic>
    </p:spTree>
    <p:extLst>
      <p:ext uri="{BB962C8B-B14F-4D97-AF65-F5344CB8AC3E}">
        <p14:creationId xmlns:p14="http://schemas.microsoft.com/office/powerpoint/2010/main" val="3905047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神经风格迁移示例</a:t>
            </a:r>
            <a:endParaRPr lang="zh-CN" altLang="en-US" sz="3200" dirty="0"/>
          </a:p>
        </p:txBody>
      </p:sp>
      <p:pic>
        <p:nvPicPr>
          <p:cNvPr id="6" name="图片 5"/>
          <p:cNvPicPr>
            <a:picLocks noChangeAspect="1"/>
          </p:cNvPicPr>
          <p:nvPr/>
        </p:nvPicPr>
        <p:blipFill>
          <a:blip r:embed="rId2"/>
          <a:stretch>
            <a:fillRect/>
          </a:stretch>
        </p:blipFill>
        <p:spPr>
          <a:xfrm>
            <a:off x="184350" y="1556792"/>
            <a:ext cx="8775301" cy="4392488"/>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“Image style transfer using convolutional neural networks”, CVPR 2016.</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a:xfrm>
            <a:off x="395536" y="6084004"/>
            <a:ext cx="8604448" cy="369332"/>
          </a:xfrm>
          <a:prstGeom prst="rect">
            <a:avLst/>
          </a:prstGeom>
        </p:spPr>
        <p:txBody>
          <a:bodyPr wrap="square">
            <a:spAutoFit/>
          </a:bodyPr>
          <a:lstStyle/>
          <a:p>
            <a:pPr algn="just"/>
            <a:r>
              <a:rPr lang="zh-CN" altLang="en-US" b="0" dirty="0">
                <a:latin typeface="Times New Roman" panose="02020603050405020304" pitchFamily="18" charset="0"/>
                <a:ea typeface="+mn-ea"/>
                <a:cs typeface="Times New Roman" panose="02020603050405020304" pitchFamily="18" charset="0"/>
              </a:rPr>
              <a:t>代码地址：</a:t>
            </a:r>
            <a:r>
              <a:rPr lang="en-US" altLang="zh-CN" b="0" u="sng" dirty="0">
                <a:solidFill>
                  <a:srgbClr val="1564BB"/>
                </a:solidFill>
                <a:latin typeface="Times New Roman" panose="02020603050405020304" pitchFamily="18" charset="0"/>
                <a:ea typeface="+mn-ea"/>
                <a:cs typeface="Times New Roman" panose="02020603050405020304" pitchFamily="18" charset="0"/>
              </a:rPr>
              <a:t>https://github.com/jcjohnson/neural-style</a:t>
            </a:r>
            <a:endParaRPr lang="zh-CN" altLang="en-US" b="0" u="sng" dirty="0">
              <a:solidFill>
                <a:srgbClr val="1564BB"/>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4724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可视化第一层卷积核</a:t>
            </a:r>
            <a:endParaRPr lang="zh-CN" altLang="en-US" sz="32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639" y="3645024"/>
            <a:ext cx="6876723" cy="256369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510039" y="-591617"/>
            <a:ext cx="2123923" cy="6132710"/>
          </a:xfrm>
          <a:prstGeom prst="rect">
            <a:avLst/>
          </a:prstGeom>
        </p:spPr>
      </p:pic>
      <p:sp>
        <p:nvSpPr>
          <p:cNvPr id="6" name="矩形 5"/>
          <p:cNvSpPr/>
          <p:nvPr/>
        </p:nvSpPr>
        <p:spPr>
          <a:xfrm>
            <a:off x="0" y="6130102"/>
            <a:ext cx="9144000" cy="738664"/>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Krizhevsky</a:t>
            </a:r>
            <a:r>
              <a:rPr lang="en-US" altLang="zh-CN" sz="1400" b="0" dirty="0">
                <a:latin typeface="Times New Roman" panose="02020603050405020304" pitchFamily="18" charset="0"/>
                <a:cs typeface="Times New Roman" panose="02020603050405020304" pitchFamily="18" charset="0"/>
              </a:rPr>
              <a:t>, “One weird trick for parallelizing convolutional neural networks”, </a:t>
            </a:r>
            <a:r>
              <a:rPr lang="en-US" altLang="zh-CN" sz="1400" b="0" dirty="0" err="1">
                <a:latin typeface="Times New Roman" panose="02020603050405020304" pitchFamily="18" charset="0"/>
                <a:cs typeface="Times New Roman" panose="02020603050405020304" pitchFamily="18" charset="0"/>
              </a:rPr>
              <a:t>arXiv</a:t>
            </a:r>
            <a:r>
              <a:rPr lang="en-US" altLang="zh-CN" sz="1400" b="0" dirty="0">
                <a:latin typeface="Times New Roman" panose="02020603050405020304" pitchFamily="18" charset="0"/>
                <a:cs typeface="Times New Roman" panose="02020603050405020304" pitchFamily="18" charset="0"/>
              </a:rPr>
              <a:t> 2014. </a:t>
            </a:r>
          </a:p>
          <a:p>
            <a:pPr algn="just"/>
            <a:r>
              <a:rPr lang="en-US" altLang="zh-CN" sz="1400" b="0" dirty="0">
                <a:latin typeface="Times New Roman" panose="02020603050405020304" pitchFamily="18" charset="0"/>
                <a:cs typeface="Times New Roman" panose="02020603050405020304" pitchFamily="18" charset="0"/>
              </a:rPr>
              <a:t>He et al, “Deep Residual Learning for Image Recognition”, CVPR 2016.</a:t>
            </a:r>
          </a:p>
          <a:p>
            <a:pPr algn="just"/>
            <a:r>
              <a:rPr lang="en-US" altLang="zh-CN" sz="1400" b="0" dirty="0">
                <a:latin typeface="Times New Roman" panose="02020603050405020304" pitchFamily="18" charset="0"/>
                <a:cs typeface="Times New Roman" panose="02020603050405020304" pitchFamily="18" charset="0"/>
              </a:rPr>
              <a:t>Huang et al, “Densely Connected Convolutional Networks”, CVPR 2017.</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346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a:t>
            </a:r>
            <a:endParaRPr lang="zh-CN" altLang="en-US" sz="3200" dirty="0"/>
          </a:p>
        </p:txBody>
      </p:sp>
      <p:pic>
        <p:nvPicPr>
          <p:cNvPr id="4" name="图片 3"/>
          <p:cNvPicPr>
            <a:picLocks noChangeAspect="1"/>
          </p:cNvPicPr>
          <p:nvPr/>
        </p:nvPicPr>
        <p:blipFill>
          <a:blip r:embed="rId2"/>
          <a:stretch>
            <a:fillRect/>
          </a:stretch>
        </p:blipFill>
        <p:spPr>
          <a:xfrm>
            <a:off x="556897" y="2698376"/>
            <a:ext cx="8030207" cy="2544348"/>
          </a:xfrm>
          <a:prstGeom prst="rect">
            <a:avLst/>
          </a:prstGeom>
        </p:spPr>
      </p:pic>
      <p:pic>
        <p:nvPicPr>
          <p:cNvPr id="6" name="图片 5"/>
          <p:cNvPicPr>
            <a:picLocks noChangeAspect="1"/>
          </p:cNvPicPr>
          <p:nvPr/>
        </p:nvPicPr>
        <p:blipFill>
          <a:blip r:embed="rId3"/>
          <a:stretch>
            <a:fillRect/>
          </a:stretch>
        </p:blipFill>
        <p:spPr>
          <a:xfrm>
            <a:off x="1976075" y="5196755"/>
            <a:ext cx="5191850" cy="457264"/>
          </a:xfrm>
          <a:prstGeom prst="rect">
            <a:avLst/>
          </a:prstGeom>
        </p:spPr>
      </p:pic>
      <p:sp>
        <p:nvSpPr>
          <p:cNvPr id="7" name="矩形 6"/>
          <p:cNvSpPr/>
          <p:nvPr/>
        </p:nvSpPr>
        <p:spPr>
          <a:xfrm>
            <a:off x="556897" y="5654019"/>
            <a:ext cx="204414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内容损失权重更大</a:t>
            </a:r>
          </a:p>
        </p:txBody>
      </p:sp>
      <p:sp>
        <p:nvSpPr>
          <p:cNvPr id="8" name="矩形 7"/>
          <p:cNvSpPr/>
          <p:nvPr/>
        </p:nvSpPr>
        <p:spPr>
          <a:xfrm>
            <a:off x="6542955" y="5654019"/>
            <a:ext cx="204414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风格损失权重更大</a:t>
            </a:r>
          </a:p>
        </p:txBody>
      </p:sp>
      <p:sp>
        <p:nvSpPr>
          <p:cNvPr id="9" name="矩形 8"/>
          <p:cNvSpPr/>
          <p:nvPr/>
        </p:nvSpPr>
        <p:spPr>
          <a:xfrm>
            <a:off x="422154" y="1844824"/>
            <a:ext cx="8110286" cy="7596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网络的总损失是特征反演和纹理合成这两部分损失的加权和，</a:t>
            </a:r>
            <a:endParaRPr lang="en-US" altLang="zh-CN" sz="2000" b="0" dirty="0">
              <a:latin typeface="Times New Roman" panose="02020603050405020304" pitchFamily="18" charset="0"/>
              <a:ea typeface="+mn-ea"/>
              <a:cs typeface="Times New Roman" panose="02020603050405020304" pitchFamily="18" charset="0"/>
            </a:endParaRPr>
          </a:p>
          <a:p>
            <a:pPr algn="just"/>
            <a:r>
              <a:rPr lang="zh-CN" altLang="en-US" sz="2000" b="0" dirty="0">
                <a:latin typeface="Times New Roman" panose="02020603050405020304" pitchFamily="18" charset="0"/>
                <a:ea typeface="+mn-ea"/>
                <a:cs typeface="Times New Roman" panose="02020603050405020304" pitchFamily="18" charset="0"/>
              </a:rPr>
              <a:t>调整权值可以得到不同风格的输出：</a:t>
            </a:r>
          </a:p>
        </p:txBody>
      </p:sp>
    </p:spTree>
    <p:extLst>
      <p:ext uri="{BB962C8B-B14F-4D97-AF65-F5344CB8AC3E}">
        <p14:creationId xmlns:p14="http://schemas.microsoft.com/office/powerpoint/2010/main" val="2740742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神经风格迁移</a:t>
            </a:r>
          </a:p>
        </p:txBody>
      </p:sp>
      <p:sp>
        <p:nvSpPr>
          <p:cNvPr id="4" name="矩形 3"/>
          <p:cNvSpPr/>
          <p:nvPr/>
        </p:nvSpPr>
        <p:spPr>
          <a:xfrm>
            <a:off x="1925706" y="2132856"/>
            <a:ext cx="529258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改变风格图像的尺寸可以迁移不同尺度的特征</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69021" y="2718212"/>
            <a:ext cx="8605958" cy="2184976"/>
          </a:xfrm>
          <a:prstGeom prst="rect">
            <a:avLst/>
          </a:prstGeom>
        </p:spPr>
      </p:pic>
      <p:pic>
        <p:nvPicPr>
          <p:cNvPr id="7" name="图片 6"/>
          <p:cNvPicPr>
            <a:picLocks noChangeAspect="1"/>
          </p:cNvPicPr>
          <p:nvPr/>
        </p:nvPicPr>
        <p:blipFill>
          <a:blip r:embed="rId3"/>
          <a:stretch>
            <a:fillRect/>
          </a:stretch>
        </p:blipFill>
        <p:spPr>
          <a:xfrm>
            <a:off x="1976075" y="4903188"/>
            <a:ext cx="5191850" cy="457264"/>
          </a:xfrm>
          <a:prstGeom prst="rect">
            <a:avLst/>
          </a:prstGeom>
        </p:spPr>
      </p:pic>
      <p:sp>
        <p:nvSpPr>
          <p:cNvPr id="8" name="矩形 7"/>
          <p:cNvSpPr/>
          <p:nvPr/>
        </p:nvSpPr>
        <p:spPr>
          <a:xfrm>
            <a:off x="269021" y="5392432"/>
            <a:ext cx="181171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更大的风格图像</a:t>
            </a:r>
          </a:p>
        </p:txBody>
      </p:sp>
      <p:sp>
        <p:nvSpPr>
          <p:cNvPr id="9" name="矩形 8"/>
          <p:cNvSpPr/>
          <p:nvPr/>
        </p:nvSpPr>
        <p:spPr>
          <a:xfrm>
            <a:off x="7063265" y="5392432"/>
            <a:ext cx="181171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更小的风格图像</a:t>
            </a:r>
          </a:p>
        </p:txBody>
      </p:sp>
      <p:sp>
        <p:nvSpPr>
          <p:cNvPr id="10" name="矩形 9"/>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“Image style transfer using convolutional neural networks”, CVPR 2016.</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645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神经风格迁移：多风格图像</a:t>
            </a:r>
            <a:endParaRPr lang="zh-CN" altLang="en-US" sz="3200" dirty="0"/>
          </a:p>
        </p:txBody>
      </p:sp>
      <p:sp>
        <p:nvSpPr>
          <p:cNvPr id="4" name="矩形 3"/>
          <p:cNvSpPr/>
          <p:nvPr/>
        </p:nvSpPr>
        <p:spPr>
          <a:xfrm>
            <a:off x="395536" y="1432484"/>
            <a:ext cx="7560840" cy="36004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使用不同风格图像的格拉姆矩阵的加权和，可以生成多风格图：</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691680" y="1871008"/>
            <a:ext cx="5760640" cy="4582328"/>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Gatys</a:t>
            </a:r>
            <a:r>
              <a:rPr lang="en-US" altLang="zh-CN" sz="1400" b="0" dirty="0">
                <a:latin typeface="Times New Roman" panose="02020603050405020304" pitchFamily="18" charset="0"/>
                <a:cs typeface="Times New Roman" panose="02020603050405020304" pitchFamily="18" charset="0"/>
              </a:rPr>
              <a:t>, Ecker, and </a:t>
            </a:r>
            <a:r>
              <a:rPr lang="en-US" altLang="zh-CN" sz="1400" b="0" dirty="0" err="1">
                <a:latin typeface="Times New Roman" panose="02020603050405020304" pitchFamily="18" charset="0"/>
                <a:cs typeface="Times New Roman" panose="02020603050405020304" pitchFamily="18" charset="0"/>
              </a:rPr>
              <a:t>Bethge</a:t>
            </a:r>
            <a:r>
              <a:rPr lang="en-US" altLang="zh-CN" sz="1400" b="0" dirty="0">
                <a:latin typeface="Times New Roman" panose="02020603050405020304" pitchFamily="18" charset="0"/>
                <a:cs typeface="Times New Roman" panose="02020603050405020304" pitchFamily="18" charset="0"/>
              </a:rPr>
              <a:t>, “Image style transfer using convolutional neural networks”, CVPR 2016.</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035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神经风格迁移：多风格图像</a:t>
            </a:r>
            <a:endParaRPr lang="zh-CN" altLang="en-US" sz="3200" dirty="0"/>
          </a:p>
        </p:txBody>
      </p:sp>
      <p:pic>
        <p:nvPicPr>
          <p:cNvPr id="3" name="图片 2"/>
          <p:cNvPicPr>
            <a:picLocks/>
          </p:cNvPicPr>
          <p:nvPr/>
        </p:nvPicPr>
        <p:blipFill>
          <a:blip r:embed="rId2"/>
          <a:stretch>
            <a:fillRect/>
          </a:stretch>
        </p:blipFill>
        <p:spPr>
          <a:xfrm>
            <a:off x="395536" y="1700808"/>
            <a:ext cx="3960000" cy="2160000"/>
          </a:xfrm>
          <a:prstGeom prst="rect">
            <a:avLst/>
          </a:prstGeom>
        </p:spPr>
      </p:pic>
      <p:pic>
        <p:nvPicPr>
          <p:cNvPr id="6" name="图片 5"/>
          <p:cNvPicPr>
            <a:picLocks/>
          </p:cNvPicPr>
          <p:nvPr/>
        </p:nvPicPr>
        <p:blipFill>
          <a:blip r:embed="rId3"/>
          <a:stretch>
            <a:fillRect/>
          </a:stretch>
        </p:blipFill>
        <p:spPr>
          <a:xfrm>
            <a:off x="4872608" y="1700808"/>
            <a:ext cx="3960000" cy="2160000"/>
          </a:xfrm>
          <a:prstGeom prst="rect">
            <a:avLst/>
          </a:prstGeom>
        </p:spPr>
      </p:pic>
      <p:pic>
        <p:nvPicPr>
          <p:cNvPr id="7" name="图片 6"/>
          <p:cNvPicPr>
            <a:picLocks/>
          </p:cNvPicPr>
          <p:nvPr/>
        </p:nvPicPr>
        <p:blipFill>
          <a:blip r:embed="rId4"/>
          <a:stretch>
            <a:fillRect/>
          </a:stretch>
        </p:blipFill>
        <p:spPr>
          <a:xfrm>
            <a:off x="395536" y="4221088"/>
            <a:ext cx="3960000" cy="2160000"/>
          </a:xfrm>
          <a:prstGeom prst="rect">
            <a:avLst/>
          </a:prstGeom>
        </p:spPr>
      </p:pic>
      <p:pic>
        <p:nvPicPr>
          <p:cNvPr id="8" name="图片 7"/>
          <p:cNvPicPr>
            <a:picLocks/>
          </p:cNvPicPr>
          <p:nvPr/>
        </p:nvPicPr>
        <p:blipFill>
          <a:blip r:embed="rId5"/>
          <a:stretch>
            <a:fillRect/>
          </a:stretch>
        </p:blipFill>
        <p:spPr>
          <a:xfrm>
            <a:off x="4872608" y="4221088"/>
            <a:ext cx="3960000" cy="2160000"/>
          </a:xfrm>
          <a:prstGeom prst="rect">
            <a:avLst/>
          </a:prstGeom>
        </p:spPr>
      </p:pic>
    </p:spTree>
    <p:extLst>
      <p:ext uri="{BB962C8B-B14F-4D97-AF65-F5344CB8AC3E}">
        <p14:creationId xmlns:p14="http://schemas.microsoft.com/office/powerpoint/2010/main" val="3299118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神经风格迁移</a:t>
            </a:r>
            <a:endParaRPr lang="zh-CN" altLang="en-US" sz="3200" dirty="0"/>
          </a:p>
        </p:txBody>
      </p:sp>
      <p:sp>
        <p:nvSpPr>
          <p:cNvPr id="4" name="矩形 3"/>
          <p:cNvSpPr/>
          <p:nvPr/>
        </p:nvSpPr>
        <p:spPr>
          <a:xfrm>
            <a:off x="401214" y="1958213"/>
            <a:ext cx="8275241" cy="1015663"/>
          </a:xfrm>
          <a:prstGeom prst="rect">
            <a:avLst/>
          </a:prstGeom>
        </p:spPr>
        <p:txBody>
          <a:bodyPr wrap="square">
            <a:spAutoFit/>
          </a:bodyPr>
          <a:lstStyle/>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存在问题：风格迁移需要在</a:t>
            </a:r>
            <a:r>
              <a:rPr lang="en-US" altLang="zh-CN" sz="2000" b="0" dirty="0">
                <a:latin typeface="Times New Roman" panose="02020603050405020304" pitchFamily="18" charset="0"/>
                <a:ea typeface="+mn-ea"/>
                <a:cs typeface="Times New Roman" panose="02020603050405020304" pitchFamily="18" charset="0"/>
              </a:rPr>
              <a:t>VGG</a:t>
            </a:r>
            <a:r>
              <a:rPr lang="zh-CN" altLang="en-US" sz="2000" b="0" dirty="0">
                <a:latin typeface="Times New Roman" panose="02020603050405020304" pitchFamily="18" charset="0"/>
                <a:ea typeface="+mn-ea"/>
                <a:cs typeface="Times New Roman" panose="02020603050405020304" pitchFamily="18" charset="0"/>
              </a:rPr>
              <a:t>中进行多次前向</a:t>
            </a:r>
            <a:r>
              <a:rPr lang="en-US" altLang="zh-CN" sz="2000" b="0" dirty="0">
                <a:latin typeface="Times New Roman" panose="02020603050405020304" pitchFamily="18" charset="0"/>
                <a:ea typeface="+mn-ea"/>
                <a:cs typeface="Times New Roman" panose="02020603050405020304" pitchFamily="18" charset="0"/>
              </a:rPr>
              <a:t>/</a:t>
            </a:r>
            <a:r>
              <a:rPr lang="zh-CN" altLang="en-US" sz="2000" b="0" dirty="0">
                <a:latin typeface="Times New Roman" panose="02020603050405020304" pitchFamily="18" charset="0"/>
                <a:ea typeface="+mn-ea"/>
                <a:cs typeface="Times New Roman" panose="02020603050405020304" pitchFamily="18" charset="0"/>
              </a:rPr>
              <a:t>反向传播，速度慢！</a:t>
            </a:r>
            <a:endParaRPr lang="en-US" altLang="zh-CN" sz="2000" b="0" dirty="0">
              <a:latin typeface="Times New Roman" panose="02020603050405020304" pitchFamily="18" charset="0"/>
              <a:ea typeface="+mn-ea"/>
              <a:cs typeface="Times New Roman" panose="02020603050405020304" pitchFamily="18" charset="0"/>
            </a:endParaRPr>
          </a:p>
          <a:p>
            <a:pPr algn="just"/>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cs typeface="Times New Roman" panose="02020603050405020304" pitchFamily="18" charset="0"/>
              </a:rPr>
              <a:t>解决方案：训练特定的神经网络来迁移特定的风格！</a:t>
            </a:r>
            <a:endParaRPr lang="en-US" altLang="zh-CN"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176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快速风格迁移</a:t>
            </a:r>
          </a:p>
        </p:txBody>
      </p:sp>
      <p:sp>
        <p:nvSpPr>
          <p:cNvPr id="4" name="矩形 3"/>
          <p:cNvSpPr/>
          <p:nvPr/>
        </p:nvSpPr>
        <p:spPr>
          <a:xfrm>
            <a:off x="395536" y="1846565"/>
            <a:ext cx="828112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训练特定的网络来生成特定风格的图像，训练的损失函数与之前相同，当网络训练好以后，每次生成图像只需要做一次前向传播即可。</a:t>
            </a:r>
            <a:endParaRPr lang="en-US" altLang="zh-CN" sz="2000" b="0" dirty="0">
              <a:latin typeface="Times New Roman" panose="02020603050405020304" pitchFamily="18" charset="0"/>
              <a:ea typeface="+mn-ea"/>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01115" y="2852936"/>
            <a:ext cx="8741771" cy="3240360"/>
          </a:xfrm>
          <a:prstGeom prst="rect">
            <a:avLst/>
          </a:prstGeom>
        </p:spPr>
      </p:pic>
      <p:sp>
        <p:nvSpPr>
          <p:cNvPr id="7" name="矩形 6"/>
          <p:cNvSpPr/>
          <p:nvPr/>
        </p:nvSpPr>
        <p:spPr>
          <a:xfrm>
            <a:off x="0" y="655022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bwMode="auto">
          <a:xfrm>
            <a:off x="3059832" y="5733256"/>
            <a:ext cx="5760640" cy="360040"/>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6225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快速风格迁移</a:t>
            </a:r>
          </a:p>
        </p:txBody>
      </p:sp>
      <p:pic>
        <p:nvPicPr>
          <p:cNvPr id="4" name="图片 3"/>
          <p:cNvPicPr>
            <a:picLocks noChangeAspect="1"/>
          </p:cNvPicPr>
          <p:nvPr/>
        </p:nvPicPr>
        <p:blipFill>
          <a:blip r:embed="rId2"/>
          <a:stretch>
            <a:fillRect/>
          </a:stretch>
        </p:blipFill>
        <p:spPr>
          <a:xfrm>
            <a:off x="25540" y="1844824"/>
            <a:ext cx="9092921" cy="3592550"/>
          </a:xfrm>
          <a:prstGeom prst="rect">
            <a:avLst/>
          </a:prstGeom>
        </p:spPr>
      </p:pic>
      <p:sp>
        <p:nvSpPr>
          <p:cNvPr id="6" name="矩形 5"/>
          <p:cNvSpPr/>
          <p:nvPr/>
        </p:nvSpPr>
        <p:spPr>
          <a:xfrm>
            <a:off x="0" y="6550223"/>
            <a:ext cx="9144000" cy="307777"/>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Johnson, </a:t>
            </a:r>
            <a:r>
              <a:rPr lang="en-US" altLang="zh-CN" sz="1400" b="0" dirty="0" err="1">
                <a:latin typeface="Times New Roman" panose="02020603050405020304" pitchFamily="18" charset="0"/>
                <a:cs typeface="Times New Roman" panose="02020603050405020304" pitchFamily="18" charset="0"/>
              </a:rPr>
              <a:t>Alahi</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Fei-Fei</a:t>
            </a:r>
            <a:r>
              <a:rPr lang="en-US" altLang="zh-CN" sz="1400" b="0" dirty="0">
                <a:latin typeface="Times New Roman" panose="02020603050405020304" pitchFamily="18" charset="0"/>
                <a:cs typeface="Times New Roman" panose="02020603050405020304" pitchFamily="18" charset="0"/>
              </a:rPr>
              <a:t>, “Perceptual Losses for Real-Time Style Transfer and Super-Resolution”, ECCV 2016.</a:t>
            </a:r>
            <a:endParaRPr lang="zh-CN" altLang="en-US" sz="1400" b="0" dirty="0">
              <a:latin typeface="Times New Roman" panose="02020603050405020304" pitchFamily="18" charset="0"/>
              <a:cs typeface="Times New Roman" panose="02020603050405020304" pitchFamily="18" charset="0"/>
            </a:endParaRPr>
          </a:p>
        </p:txBody>
      </p:sp>
      <p:sp>
        <p:nvSpPr>
          <p:cNvPr id="7" name="矩形 6"/>
          <p:cNvSpPr/>
          <p:nvPr/>
        </p:nvSpPr>
        <p:spPr>
          <a:xfrm>
            <a:off x="395536" y="5805264"/>
            <a:ext cx="8604448" cy="369332"/>
          </a:xfrm>
          <a:prstGeom prst="rect">
            <a:avLst/>
          </a:prstGeom>
        </p:spPr>
        <p:txBody>
          <a:bodyPr wrap="square">
            <a:spAutoFit/>
          </a:bodyPr>
          <a:lstStyle/>
          <a:p>
            <a:pPr algn="just"/>
            <a:r>
              <a:rPr lang="zh-CN" altLang="en-US" b="0" dirty="0">
                <a:latin typeface="Times New Roman" panose="02020603050405020304" pitchFamily="18" charset="0"/>
                <a:ea typeface="+mn-ea"/>
                <a:cs typeface="Times New Roman" panose="02020603050405020304" pitchFamily="18" charset="0"/>
              </a:rPr>
              <a:t>代码地址：</a:t>
            </a:r>
            <a:r>
              <a:rPr lang="en-US" altLang="zh-CN" b="0" u="sng" dirty="0">
                <a:solidFill>
                  <a:srgbClr val="1564BB"/>
                </a:solidFill>
                <a:latin typeface="Times New Roman" panose="02020603050405020304" pitchFamily="18" charset="0"/>
                <a:ea typeface="+mn-ea"/>
                <a:cs typeface="Times New Roman" panose="02020603050405020304" pitchFamily="18" charset="0"/>
              </a:rPr>
              <a:t>https://github.com/jcjohnson/fast-neural-style</a:t>
            </a:r>
            <a:endParaRPr lang="zh-CN" altLang="en-US" b="0" u="sng" dirty="0">
              <a:solidFill>
                <a:srgbClr val="1564BB"/>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80583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快速风格迁移</a:t>
            </a:r>
          </a:p>
        </p:txBody>
      </p:sp>
      <p:pic>
        <p:nvPicPr>
          <p:cNvPr id="4" name="图片 3"/>
          <p:cNvPicPr>
            <a:picLocks noChangeAspect="1"/>
          </p:cNvPicPr>
          <p:nvPr/>
        </p:nvPicPr>
        <p:blipFill>
          <a:blip r:embed="rId2"/>
          <a:stretch>
            <a:fillRect/>
          </a:stretch>
        </p:blipFill>
        <p:spPr>
          <a:xfrm>
            <a:off x="1608438" y="1700809"/>
            <a:ext cx="5927125" cy="3960439"/>
          </a:xfrm>
          <a:prstGeom prst="rect">
            <a:avLst/>
          </a:prstGeom>
        </p:spPr>
      </p:pic>
      <p:sp>
        <p:nvSpPr>
          <p:cNvPr id="6" name="矩形 5"/>
          <p:cNvSpPr/>
          <p:nvPr/>
        </p:nvSpPr>
        <p:spPr>
          <a:xfrm>
            <a:off x="2258262" y="5830996"/>
            <a:ext cx="462747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用实例归一化代替批归一化可改善结果</a:t>
            </a:r>
          </a:p>
        </p:txBody>
      </p:sp>
      <p:sp>
        <p:nvSpPr>
          <p:cNvPr id="7" name="矩形 6"/>
          <p:cNvSpPr/>
          <p:nvPr/>
        </p:nvSpPr>
        <p:spPr>
          <a:xfrm>
            <a:off x="-2435" y="6334780"/>
            <a:ext cx="9144000" cy="523220"/>
          </a:xfrm>
          <a:prstGeom prst="rect">
            <a:avLst/>
          </a:prstGeom>
        </p:spPr>
        <p:txBody>
          <a:bodyPr wrap="square">
            <a:spAutoFit/>
          </a:bodyPr>
          <a:lstStyle/>
          <a:p>
            <a:pPr algn="just"/>
            <a:r>
              <a:rPr lang="en-US" altLang="zh-CN" sz="1400" b="0" dirty="0">
                <a:latin typeface="Times New Roman" panose="02020603050405020304" pitchFamily="18" charset="0"/>
                <a:cs typeface="Times New Roman" panose="02020603050405020304" pitchFamily="18" charset="0"/>
              </a:rPr>
              <a:t>Ulyanov et al, “Texture Networks: Feed-forward Synthesis of Textures and Stylized Images”, ICML 2016 Ulyanov et al, “Instance Normalization: The Missing Ingredient for Fast Stylization”, </a:t>
            </a:r>
            <a:r>
              <a:rPr lang="en-US" altLang="zh-CN" sz="1400" b="0" dirty="0" err="1">
                <a:latin typeface="Times New Roman" panose="02020603050405020304" pitchFamily="18" charset="0"/>
                <a:cs typeface="Times New Roman" panose="02020603050405020304" pitchFamily="18" charset="0"/>
              </a:rPr>
              <a:t>arXiv</a:t>
            </a:r>
            <a:r>
              <a:rPr lang="en-US" altLang="zh-CN" sz="1400" b="0" dirty="0">
                <a:latin typeface="Times New Roman" panose="02020603050405020304" pitchFamily="18" charset="0"/>
                <a:cs typeface="Times New Roman" panose="02020603050405020304" pitchFamily="18" charset="0"/>
              </a:rPr>
              <a:t> 2016. </a:t>
            </a:r>
            <a:endParaRPr lang="zh-CN" altLang="en-US" sz="1400" b="0" dirty="0">
              <a:latin typeface="Times New Roman" panose="02020603050405020304" pitchFamily="18" charset="0"/>
              <a:cs typeface="Times New Roman" panose="02020603050405020304" pitchFamily="18" charset="0"/>
            </a:endParaRPr>
          </a:p>
        </p:txBody>
      </p:sp>
      <p:sp>
        <p:nvSpPr>
          <p:cNvPr id="8" name="矩形 7"/>
          <p:cNvSpPr/>
          <p:nvPr/>
        </p:nvSpPr>
        <p:spPr bwMode="auto">
          <a:xfrm>
            <a:off x="1259632" y="1628800"/>
            <a:ext cx="2232248" cy="504056"/>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22515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归一化方法</a:t>
            </a:r>
          </a:p>
        </p:txBody>
      </p:sp>
      <p:pic>
        <p:nvPicPr>
          <p:cNvPr id="3" name="图片 2"/>
          <p:cNvPicPr>
            <a:picLocks noChangeAspect="1"/>
          </p:cNvPicPr>
          <p:nvPr/>
        </p:nvPicPr>
        <p:blipFill>
          <a:blip r:embed="rId2"/>
          <a:stretch>
            <a:fillRect/>
          </a:stretch>
        </p:blipFill>
        <p:spPr>
          <a:xfrm>
            <a:off x="282654" y="2924944"/>
            <a:ext cx="8578693" cy="2376000"/>
          </a:xfrm>
          <a:prstGeom prst="rect">
            <a:avLst/>
          </a:prstGeom>
        </p:spPr>
      </p:pic>
      <p:sp>
        <p:nvSpPr>
          <p:cNvPr id="4" name="矩形 3"/>
          <p:cNvSpPr/>
          <p:nvPr/>
        </p:nvSpPr>
        <p:spPr>
          <a:xfrm>
            <a:off x="3923928" y="2204864"/>
            <a:ext cx="331236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000" b="0" dirty="0">
                <a:latin typeface="Times New Roman" panose="02020603050405020304" pitchFamily="18" charset="0"/>
                <a:ea typeface="+mn-ea"/>
                <a:cs typeface="Times New Roman" panose="02020603050405020304" pitchFamily="18" charset="0"/>
              </a:rPr>
              <a:t>实例归一化为风格迁移而生！</a:t>
            </a:r>
          </a:p>
        </p:txBody>
      </p:sp>
    </p:spTree>
    <p:extLst>
      <p:ext uri="{BB962C8B-B14F-4D97-AF65-F5344CB8AC3E}">
        <p14:creationId xmlns:p14="http://schemas.microsoft.com/office/powerpoint/2010/main" val="3584777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一个网络，多种风格</a:t>
            </a:r>
          </a:p>
        </p:txBody>
      </p:sp>
      <p:pic>
        <p:nvPicPr>
          <p:cNvPr id="4" name="图片 3"/>
          <p:cNvPicPr>
            <a:picLocks noChangeAspect="1"/>
          </p:cNvPicPr>
          <p:nvPr/>
        </p:nvPicPr>
        <p:blipFill>
          <a:blip r:embed="rId3"/>
          <a:stretch>
            <a:fillRect/>
          </a:stretch>
        </p:blipFill>
        <p:spPr>
          <a:xfrm>
            <a:off x="714509" y="1412776"/>
            <a:ext cx="7714982" cy="5096823"/>
          </a:xfrm>
          <a:prstGeom prst="rect">
            <a:avLst/>
          </a:prstGeom>
        </p:spPr>
      </p:pic>
      <p:sp>
        <p:nvSpPr>
          <p:cNvPr id="6" name="矩形 5"/>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Dumoulin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Shlens</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Kudlur</a:t>
            </a:r>
            <a:r>
              <a:rPr lang="en-US" altLang="zh-CN" sz="1400" b="0" dirty="0">
                <a:latin typeface="Times New Roman" panose="02020603050405020304" pitchFamily="18" charset="0"/>
                <a:cs typeface="Times New Roman" panose="02020603050405020304" pitchFamily="18" charset="0"/>
              </a:rPr>
              <a:t>, “A Learned Representation for Artistic Style”, ICLR 2017.</a:t>
            </a:r>
            <a:endParaRPr lang="zh-CN" altLang="en-US" sz="1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935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solidFill>
                  <a:schemeClr val="bg1"/>
                </a:solidFill>
              </a:rPr>
              <a:t>可视化第一层卷积核</a:t>
            </a:r>
            <a:endParaRPr lang="zh-CN" altLang="en-US" sz="3200" dirty="0"/>
          </a:p>
        </p:txBody>
      </p:sp>
      <p:sp>
        <p:nvSpPr>
          <p:cNvPr id="6" name="矩形 5"/>
          <p:cNvSpPr/>
          <p:nvPr/>
        </p:nvSpPr>
        <p:spPr>
          <a:xfrm>
            <a:off x="107504" y="2564904"/>
            <a:ext cx="1368152" cy="1224136"/>
          </a:xfrm>
          <a:prstGeom prst="rect">
            <a:avLst/>
          </a:prstGeom>
          <a:solidFill>
            <a:schemeClr val="bg1"/>
          </a:solidFill>
          <a:ln w="9525" cap="flat" cmpd="sng" algn="ctr">
            <a:solidFill>
              <a:schemeClr val="bg1"/>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高层卷积核也可以被可视化，但不是很好观察</a:t>
            </a:r>
          </a:p>
        </p:txBody>
      </p:sp>
      <p:sp>
        <p:nvSpPr>
          <p:cNvPr id="7" name="矩形 6"/>
          <p:cNvSpPr/>
          <p:nvPr/>
        </p:nvSpPr>
        <p:spPr>
          <a:xfrm>
            <a:off x="107505" y="5169966"/>
            <a:ext cx="1296143" cy="923330"/>
          </a:xfrm>
          <a:prstGeom prst="rect">
            <a:avLst/>
          </a:prstGeom>
          <a:solidFill>
            <a:schemeClr val="bg1"/>
          </a:solidFill>
          <a:ln w="9525" cap="flat" cmpd="sng" algn="ctr">
            <a:solidFill>
              <a:schemeClr val="bg1"/>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b="0" dirty="0">
                <a:latin typeface="Times New Roman" panose="02020603050405020304" pitchFamily="18" charset="0"/>
                <a:ea typeface="+mn-ea"/>
                <a:cs typeface="Times New Roman" panose="02020603050405020304" pitchFamily="18" charset="0"/>
              </a:rPr>
              <a:t>示例摘自</a:t>
            </a:r>
            <a:r>
              <a:rPr lang="en-US" altLang="zh-CN" b="0" dirty="0" err="1">
                <a:latin typeface="Times New Roman" panose="02020603050405020304" pitchFamily="18" charset="0"/>
                <a:ea typeface="+mn-ea"/>
                <a:cs typeface="Times New Roman" panose="02020603050405020304" pitchFamily="18" charset="0"/>
              </a:rPr>
              <a:t>ConvNetJS</a:t>
            </a:r>
            <a:r>
              <a:rPr lang="en-US" altLang="zh-CN" b="0" dirty="0">
                <a:latin typeface="Times New Roman" panose="02020603050405020304" pitchFamily="18" charset="0"/>
                <a:ea typeface="+mn-ea"/>
                <a:cs typeface="Times New Roman" panose="02020603050405020304" pitchFamily="18" charset="0"/>
              </a:rPr>
              <a:t> CIFAR-10</a:t>
            </a:r>
            <a:endParaRPr lang="zh-CN" altLang="en-US" b="0" dirty="0">
              <a:latin typeface="Times New Roman" panose="02020603050405020304" pitchFamily="18" charset="0"/>
              <a:ea typeface="+mn-ea"/>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584176"/>
            <a:ext cx="7564433" cy="5229200"/>
          </a:xfrm>
          <a:prstGeom prst="rect">
            <a:avLst/>
          </a:prstGeom>
        </p:spPr>
      </p:pic>
    </p:spTree>
    <p:extLst>
      <p:ext uri="{BB962C8B-B14F-4D97-AF65-F5344CB8AC3E}">
        <p14:creationId xmlns:p14="http://schemas.microsoft.com/office/powerpoint/2010/main" val="2928100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一个网络，多种风格</a:t>
            </a:r>
          </a:p>
        </p:txBody>
      </p:sp>
      <p:sp>
        <p:nvSpPr>
          <p:cNvPr id="6" name="矩形 5"/>
          <p:cNvSpPr/>
          <p:nvPr/>
        </p:nvSpPr>
        <p:spPr>
          <a:xfrm>
            <a:off x="318966" y="2420888"/>
            <a:ext cx="3176906" cy="9561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使用条件实例归一化将同一网络用于多种风格：为每种风格学习单独的缩放和移位参数</a:t>
            </a:r>
            <a:endParaRPr lang="en-US" altLang="zh-CN" b="0" dirty="0">
              <a:latin typeface="Times New Roman" panose="02020603050405020304" pitchFamily="18" charset="0"/>
              <a:ea typeface="+mn-ea"/>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5496" y="3657698"/>
            <a:ext cx="3743847" cy="1476581"/>
          </a:xfrm>
          <a:prstGeom prst="rect">
            <a:avLst/>
          </a:prstGeom>
        </p:spPr>
      </p:pic>
      <p:sp>
        <p:nvSpPr>
          <p:cNvPr id="8" name="矩形 7"/>
          <p:cNvSpPr/>
          <p:nvPr/>
        </p:nvSpPr>
        <p:spPr>
          <a:xfrm>
            <a:off x="4372121" y="5877272"/>
            <a:ext cx="396044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网络在训练后可以进行混合风格迁移</a:t>
            </a:r>
          </a:p>
        </p:txBody>
      </p:sp>
      <p:sp>
        <p:nvSpPr>
          <p:cNvPr id="9" name="矩形 8"/>
          <p:cNvSpPr/>
          <p:nvPr/>
        </p:nvSpPr>
        <p:spPr>
          <a:xfrm>
            <a:off x="0" y="6536760"/>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Dumoulin</a:t>
            </a:r>
            <a:r>
              <a:rPr lang="en-US" altLang="zh-CN" sz="1400" b="0" dirty="0">
                <a:latin typeface="Times New Roman" panose="02020603050405020304" pitchFamily="18" charset="0"/>
                <a:cs typeface="Times New Roman" panose="02020603050405020304" pitchFamily="18" charset="0"/>
              </a:rPr>
              <a:t>, </a:t>
            </a:r>
            <a:r>
              <a:rPr lang="en-US" altLang="zh-CN" sz="1400" b="0" dirty="0" err="1">
                <a:latin typeface="Times New Roman" panose="02020603050405020304" pitchFamily="18" charset="0"/>
                <a:cs typeface="Times New Roman" panose="02020603050405020304" pitchFamily="18" charset="0"/>
              </a:rPr>
              <a:t>Shlens</a:t>
            </a:r>
            <a:r>
              <a:rPr lang="en-US" altLang="zh-CN" sz="1400" b="0" dirty="0">
                <a:latin typeface="Times New Roman" panose="02020603050405020304" pitchFamily="18" charset="0"/>
                <a:cs typeface="Times New Roman" panose="02020603050405020304" pitchFamily="18" charset="0"/>
              </a:rPr>
              <a:t>, and </a:t>
            </a:r>
            <a:r>
              <a:rPr lang="en-US" altLang="zh-CN" sz="1400" b="0" dirty="0" err="1">
                <a:latin typeface="Times New Roman" panose="02020603050405020304" pitchFamily="18" charset="0"/>
                <a:cs typeface="Times New Roman" panose="02020603050405020304" pitchFamily="18" charset="0"/>
              </a:rPr>
              <a:t>Kudlur</a:t>
            </a:r>
            <a:r>
              <a:rPr lang="en-US" altLang="zh-CN" sz="1400" b="0" dirty="0">
                <a:latin typeface="Times New Roman" panose="02020603050405020304" pitchFamily="18" charset="0"/>
                <a:cs typeface="Times New Roman" panose="02020603050405020304" pitchFamily="18" charset="0"/>
              </a:rPr>
              <a:t>, “A Learned Representation for Artistic Style”, ICLR 2017.</a:t>
            </a:r>
            <a:endParaRPr lang="zh-CN" altLang="en-US" sz="1400" b="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3560683" y="1772816"/>
            <a:ext cx="5583317" cy="3976919"/>
          </a:xfrm>
          <a:prstGeom prst="rect">
            <a:avLst/>
          </a:prstGeom>
        </p:spPr>
      </p:pic>
    </p:spTree>
    <p:extLst>
      <p:ext uri="{BB962C8B-B14F-4D97-AF65-F5344CB8AC3E}">
        <p14:creationId xmlns:p14="http://schemas.microsoft.com/office/powerpoint/2010/main" val="1267999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总结</a:t>
            </a:r>
          </a:p>
        </p:txBody>
      </p:sp>
      <p:sp>
        <p:nvSpPr>
          <p:cNvPr id="4" name="矩形 3"/>
          <p:cNvSpPr/>
          <p:nvPr/>
        </p:nvSpPr>
        <p:spPr>
          <a:xfrm>
            <a:off x="395536" y="1916832"/>
            <a:ext cx="8208912" cy="41764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400" b="0" dirty="0">
                <a:latin typeface="Times New Roman" panose="02020603050405020304" pitchFamily="18" charset="0"/>
                <a:ea typeface="+mn-ea"/>
                <a:cs typeface="Times New Roman" panose="02020603050405020304" pitchFamily="18" charset="0"/>
              </a:rPr>
              <a:t>可视化与理解</a:t>
            </a:r>
            <a:r>
              <a:rPr lang="en-US" altLang="zh-CN" sz="2400" b="0" dirty="0">
                <a:latin typeface="Times New Roman" panose="02020603050405020304" pitchFamily="18" charset="0"/>
                <a:ea typeface="+mn-ea"/>
                <a:cs typeface="Times New Roman" panose="02020603050405020304" pitchFamily="18" charset="0"/>
              </a:rPr>
              <a:t>CNN</a:t>
            </a:r>
            <a:r>
              <a:rPr lang="zh-CN" altLang="en-US" sz="2400" b="0" dirty="0">
                <a:latin typeface="Times New Roman" panose="02020603050405020304" pitchFamily="18" charset="0"/>
                <a:ea typeface="+mn-ea"/>
                <a:cs typeface="Times New Roman" panose="02020603050405020304" pitchFamily="18" charset="0"/>
              </a:rPr>
              <a:t>：</a:t>
            </a:r>
            <a:endParaRPr lang="en-US" altLang="zh-CN" sz="2400" b="0" dirty="0">
              <a:latin typeface="Times New Roman" panose="02020603050405020304" pitchFamily="18" charset="0"/>
              <a:ea typeface="+mn-ea"/>
              <a:cs typeface="Times New Roman" panose="02020603050405020304" pitchFamily="18" charset="0"/>
            </a:endParaRPr>
          </a:p>
          <a:p>
            <a:pPr algn="just"/>
            <a:endParaRPr lang="en-US" altLang="zh-CN" sz="24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激活值：最近邻、降维、最大激活块、遮挡</a:t>
            </a: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梯度：显著图、类可视化、愚弄图像</a:t>
            </a:r>
            <a:r>
              <a:rPr lang="en-US" altLang="zh-CN" sz="2000" b="0" dirty="0">
                <a:latin typeface="Times New Roman" panose="02020603050405020304" pitchFamily="18" charset="0"/>
                <a:ea typeface="+mn-ea"/>
                <a:cs typeface="Times New Roman" panose="02020603050405020304" pitchFamily="18" charset="0"/>
              </a:rPr>
              <a:t>/</a:t>
            </a:r>
            <a:r>
              <a:rPr lang="zh-CN" altLang="en-US" sz="2000" b="0" dirty="0">
                <a:latin typeface="Times New Roman" panose="02020603050405020304" pitchFamily="18" charset="0"/>
                <a:ea typeface="+mn-ea"/>
                <a:cs typeface="Times New Roman" panose="02020603050405020304" pitchFamily="18" charset="0"/>
              </a:rPr>
              <a:t>对抗样本、特征反演</a:t>
            </a: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endParaRPr lang="en-US" altLang="zh-CN" sz="2000" b="0" dirty="0">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altLang="zh-CN" sz="2000" b="0" dirty="0" err="1">
                <a:latin typeface="Times New Roman" panose="02020603050405020304" pitchFamily="18" charset="0"/>
                <a:ea typeface="+mn-ea"/>
                <a:cs typeface="Times New Roman" panose="02020603050405020304" pitchFamily="18" charset="0"/>
              </a:rPr>
              <a:t>DeepDream</a:t>
            </a:r>
            <a:r>
              <a:rPr lang="zh-CN" altLang="en-US" sz="2000" b="0" dirty="0">
                <a:latin typeface="Times New Roman" panose="02020603050405020304" pitchFamily="18" charset="0"/>
                <a:ea typeface="+mn-ea"/>
                <a:cs typeface="Times New Roman" panose="02020603050405020304" pitchFamily="18" charset="0"/>
              </a:rPr>
              <a:t>、风格迁移：特征反演 </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纹理合成</a:t>
            </a:r>
          </a:p>
        </p:txBody>
      </p:sp>
    </p:spTree>
    <p:extLst>
      <p:ext uri="{BB962C8B-B14F-4D97-AF65-F5344CB8AC3E}">
        <p14:creationId xmlns:p14="http://schemas.microsoft.com/office/powerpoint/2010/main" val="1144066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609600" y="5410200"/>
            <a:ext cx="8077200" cy="1219200"/>
          </a:xfrm>
          <a:prstGeom prst="rect">
            <a:avLst/>
          </a:prstGeom>
        </p:spPr>
        <p:txBody>
          <a:bodyPr lIns="92075" tIns="46038" rIns="92075" bIns="46038"/>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buFont typeface="Wingdings" panose="05000000000000000000" pitchFamily="2" charset="2"/>
              <a:buNone/>
              <a:defRPr/>
            </a:pPr>
            <a:r>
              <a:rPr lang="zh-CN" altLang="en-US" sz="5400" b="0" kern="0" dirty="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问题</a:t>
            </a:r>
            <a:r>
              <a:rPr lang="en-US" altLang="zh-CN" sz="5400" b="0" kern="0" dirty="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a:t>
            </a:r>
            <a:endParaRPr lang="en-US" altLang="zh-CN" sz="5400" b="0" kern="0" dirty="0">
              <a:solidFill>
                <a:srgbClr val="FF0000"/>
              </a:solidFill>
              <a:ea typeface="宋体" panose="02010600030101010101" pitchFamily="2" charset="-122"/>
            </a:endParaRPr>
          </a:p>
        </p:txBody>
      </p:sp>
      <p:graphicFrame>
        <p:nvGraphicFramePr>
          <p:cNvPr id="9" name="Object 4"/>
          <p:cNvGraphicFramePr>
            <a:graphicFrameLocks noChangeAspect="1"/>
          </p:cNvGraphicFramePr>
          <p:nvPr/>
        </p:nvGraphicFramePr>
        <p:xfrm>
          <a:off x="2124075" y="1196975"/>
          <a:ext cx="4968875" cy="4310063"/>
        </p:xfrm>
        <a:graphic>
          <a:graphicData uri="http://schemas.openxmlformats.org/presentationml/2006/ole">
            <mc:AlternateContent xmlns:mc="http://schemas.openxmlformats.org/markup-compatibility/2006">
              <mc:Choice xmlns:v="urn:schemas-microsoft-com:vml" Requires="v">
                <p:oleObj spid="_x0000_s1027" name="位图图像" r:id="rId3" imgW="2354580" imgH="1973580" progId="Paint.Picture">
                  <p:embed/>
                </p:oleObj>
              </mc:Choice>
              <mc:Fallback>
                <p:oleObj name="位图图像" r:id="rId3" imgW="2354580" imgH="1973580" progId="Paint.Picture">
                  <p:embed/>
                  <p:pic>
                    <p:nvPicPr>
                      <p:cNvPr id="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196975"/>
                        <a:ext cx="4968875"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今日任务</a:t>
            </a:r>
          </a:p>
        </p:txBody>
      </p:sp>
      <p:sp>
        <p:nvSpPr>
          <p:cNvPr id="4" name="矩形 3"/>
          <p:cNvSpPr/>
          <p:nvPr/>
        </p:nvSpPr>
        <p:spPr>
          <a:xfrm>
            <a:off x="395536" y="1916832"/>
            <a:ext cx="8208912" cy="41764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sz="2400" b="0" dirty="0">
                <a:latin typeface="Times New Roman" panose="02020603050405020304" pitchFamily="18" charset="0"/>
                <a:ea typeface="+mn-ea"/>
                <a:cs typeface="Times New Roman" panose="02020603050405020304" pitchFamily="18" charset="0"/>
              </a:rPr>
              <a:t>项目设计题目：</a:t>
            </a:r>
            <a:endParaRPr lang="en-US" altLang="zh-CN" sz="2400" b="0" dirty="0">
              <a:latin typeface="Times New Roman" panose="02020603050405020304" pitchFamily="18" charset="0"/>
              <a:ea typeface="+mn-ea"/>
              <a:cs typeface="Times New Roman" panose="02020603050405020304" pitchFamily="18" charset="0"/>
            </a:endParaRPr>
          </a:p>
          <a:p>
            <a:pPr algn="just"/>
            <a:endParaRPr lang="en-US" altLang="zh-CN" sz="2400" b="0" dirty="0">
              <a:latin typeface="Times New Roman" panose="02020603050405020304" pitchFamily="18" charset="0"/>
              <a:ea typeface="+mn-ea"/>
              <a:cs typeface="Times New Roman" panose="02020603050405020304" pitchFamily="18" charset="0"/>
            </a:endParaRPr>
          </a:p>
          <a:p>
            <a:pPr marL="342900" indent="-342900" algn="just">
              <a:buFont typeface="Arial" panose="020B0604020202020204" pitchFamily="34" charset="0"/>
              <a:buChar char="•"/>
            </a:pPr>
            <a:r>
              <a:rPr lang="zh-CN" altLang="en-US" sz="2000" b="0" dirty="0">
                <a:latin typeface="Times New Roman" panose="02020603050405020304" pitchFamily="18" charset="0"/>
                <a:ea typeface="+mn-ea"/>
                <a:cs typeface="Times New Roman" panose="02020603050405020304" pitchFamily="18" charset="0"/>
              </a:rPr>
              <a:t>使用</a:t>
            </a:r>
            <a:r>
              <a:rPr lang="en-US" altLang="zh-CN" sz="2000" b="0" dirty="0" err="1">
                <a:latin typeface="Times New Roman" panose="02020603050405020304" pitchFamily="18" charset="0"/>
                <a:ea typeface="+mn-ea"/>
                <a:cs typeface="Times New Roman" panose="02020603050405020304" pitchFamily="18" charset="0"/>
              </a:rPr>
              <a:t>pytorch</a:t>
            </a:r>
            <a:r>
              <a:rPr lang="zh-CN" altLang="en-US" sz="2000" b="0" dirty="0">
                <a:latin typeface="Times New Roman" panose="02020603050405020304" pitchFamily="18" charset="0"/>
                <a:ea typeface="+mn-ea"/>
                <a:cs typeface="Times New Roman" panose="02020603050405020304" pitchFamily="18" charset="0"/>
              </a:rPr>
              <a:t>基于</a:t>
            </a:r>
            <a:r>
              <a:rPr lang="en-US" altLang="zh-CN" sz="2000" b="0" dirty="0">
                <a:latin typeface="Times New Roman" panose="02020603050405020304" pitchFamily="18" charset="0"/>
                <a:ea typeface="+mn-ea"/>
                <a:cs typeface="Times New Roman" panose="02020603050405020304" pitchFamily="18" charset="0"/>
              </a:rPr>
              <a:t>VGG-19</a:t>
            </a:r>
            <a:r>
              <a:rPr lang="zh-CN" altLang="en-US" sz="2000" b="0" dirty="0">
                <a:latin typeface="Times New Roman" panose="02020603050405020304" pitchFamily="18" charset="0"/>
                <a:ea typeface="+mn-ea"/>
                <a:cs typeface="Times New Roman" panose="02020603050405020304" pitchFamily="18" charset="0"/>
              </a:rPr>
              <a:t>或其它神经网络模型实现神经风格迁移</a:t>
            </a:r>
            <a:endParaRPr lang="en-US" altLang="zh-CN" sz="2000" b="0" dirty="0">
              <a:latin typeface="Times New Roman" panose="02020603050405020304" pitchFamily="18" charset="0"/>
              <a:ea typeface="+mn-ea"/>
              <a:cs typeface="Times New Roman" panose="02020603050405020304" pitchFamily="18" charset="0"/>
            </a:endParaRPr>
          </a:p>
          <a:p>
            <a:pPr algn="just"/>
            <a:endParaRPr lang="en-US" altLang="zh-CN" sz="2000" b="0" dirty="0">
              <a:latin typeface="Times New Roman" panose="02020603050405020304" pitchFamily="18" charset="0"/>
              <a:ea typeface="+mn-ea"/>
              <a:cs typeface="Times New Roman" panose="02020603050405020304" pitchFamily="18" charset="0"/>
            </a:endParaRPr>
          </a:p>
          <a:p>
            <a:r>
              <a:rPr lang="en-US" altLang="zh-CN" sz="2000" b="0" dirty="0">
                <a:latin typeface="Times New Roman" panose="02020603050405020304" pitchFamily="18" charset="0"/>
                <a:ea typeface="+mn-ea"/>
                <a:cs typeface="Times New Roman" panose="02020603050405020304" pitchFamily="18" charset="0"/>
              </a:rPr>
              <a:t>VGG-19</a:t>
            </a:r>
            <a:r>
              <a:rPr lang="zh-CN" altLang="en-US" sz="2000" b="0" dirty="0">
                <a:latin typeface="Times New Roman" panose="02020603050405020304" pitchFamily="18" charset="0"/>
                <a:ea typeface="+mn-ea"/>
                <a:cs typeface="Times New Roman" panose="02020603050405020304" pitchFamily="18" charset="0"/>
              </a:rPr>
              <a:t>下载地址：</a:t>
            </a:r>
            <a:endParaRPr lang="en-US" altLang="zh-CN" sz="2000" b="0" dirty="0">
              <a:latin typeface="Times New Roman" panose="02020603050405020304" pitchFamily="18" charset="0"/>
              <a:ea typeface="+mn-ea"/>
              <a:cs typeface="Times New Roman" panose="02020603050405020304" pitchFamily="18" charset="0"/>
            </a:endParaRPr>
          </a:p>
          <a:p>
            <a:endParaRPr lang="en-US" altLang="zh-CN" sz="2000" b="0" dirty="0">
              <a:latin typeface="Times New Roman" panose="02020603050405020304" pitchFamily="18" charset="0"/>
              <a:ea typeface="+mn-ea"/>
              <a:cs typeface="Times New Roman" panose="02020603050405020304" pitchFamily="18" charset="0"/>
            </a:endParaRPr>
          </a:p>
          <a:p>
            <a:pPr marL="342900" indent="-342900">
              <a:buFont typeface="Arial" panose="020B0604020202020204" pitchFamily="34" charset="0"/>
              <a:buChar char="•"/>
            </a:pPr>
            <a:r>
              <a:rPr lang="en-US" altLang="zh-CN" sz="2000" b="0" u="sng" dirty="0">
                <a:solidFill>
                  <a:srgbClr val="1564BB"/>
                </a:solidFill>
                <a:latin typeface="Times New Roman" panose="02020603050405020304" pitchFamily="18" charset="0"/>
                <a:ea typeface="+mn-ea"/>
                <a:cs typeface="Times New Roman" panose="02020603050405020304" pitchFamily="18" charset="0"/>
              </a:rPr>
              <a:t>https://bethgelab.org/media/uploads/pytorch_models/vgg_conv.pth</a:t>
            </a:r>
            <a:endParaRPr lang="zh-CN" altLang="en-US" sz="2000" b="0" u="sng" dirty="0">
              <a:solidFill>
                <a:srgbClr val="1564BB"/>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046917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zh-CN" altLang="en-US" sz="3200" dirty="0">
                <a:solidFill>
                  <a:schemeClr val="bg1"/>
                </a:solidFill>
              </a:rPr>
              <a:t>倒数第二层</a:t>
            </a:r>
            <a:endParaRPr lang="zh-CN" altLang="en-US" sz="3200"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41253"/>
          <a:stretch/>
        </p:blipFill>
        <p:spPr>
          <a:xfrm rot="5400000">
            <a:off x="3058105" y="-1031460"/>
            <a:ext cx="3027790" cy="7916263"/>
          </a:xfrm>
          <a:prstGeom prst="rect">
            <a:avLst/>
          </a:prstGeom>
        </p:spPr>
      </p:pic>
      <p:sp>
        <p:nvSpPr>
          <p:cNvPr id="6" name="矩形 5"/>
          <p:cNvSpPr/>
          <p:nvPr/>
        </p:nvSpPr>
        <p:spPr>
          <a:xfrm>
            <a:off x="395536" y="5301208"/>
            <a:ext cx="73914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CN" altLang="en-US" sz="2000" b="0" dirty="0">
                <a:latin typeface="Times New Roman" panose="02020603050405020304" pitchFamily="18" charset="0"/>
                <a:ea typeface="+mn-ea"/>
                <a:cs typeface="Times New Roman" panose="02020603050405020304" pitchFamily="18" charset="0"/>
              </a:rPr>
              <a:t>一张图像的</a:t>
            </a:r>
            <a:r>
              <a:rPr lang="en-US" altLang="zh-CN" sz="2000" b="0" dirty="0">
                <a:latin typeface="Times New Roman" panose="02020603050405020304" pitchFamily="18" charset="0"/>
                <a:ea typeface="+mn-ea"/>
                <a:cs typeface="Times New Roman" panose="02020603050405020304" pitchFamily="18" charset="0"/>
              </a:rPr>
              <a:t>4096</a:t>
            </a:r>
            <a:r>
              <a:rPr lang="zh-CN" altLang="en-US" sz="2000" b="0" dirty="0">
                <a:latin typeface="Times New Roman" panose="02020603050405020304" pitchFamily="18" charset="0"/>
                <a:ea typeface="+mn-ea"/>
                <a:cs typeface="Times New Roman" panose="02020603050405020304" pitchFamily="18" charset="0"/>
              </a:rPr>
              <a:t>维度的特征向量</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紧随分类器之前的层</a:t>
            </a:r>
            <a:r>
              <a:rPr lang="en-US" altLang="zh-CN" sz="2000" b="0" dirty="0">
                <a:latin typeface="Times New Roman" panose="02020603050405020304" pitchFamily="18" charset="0"/>
                <a:ea typeface="+mn-ea"/>
                <a:cs typeface="Times New Roman" panose="02020603050405020304" pitchFamily="18" charset="0"/>
              </a:rPr>
              <a:t>)</a:t>
            </a:r>
          </a:p>
          <a:p>
            <a:r>
              <a:rPr lang="en-US" altLang="zh-CN" sz="2000" b="0" dirty="0">
                <a:latin typeface="Times New Roman" panose="02020603050405020304" pitchFamily="18" charset="0"/>
                <a:ea typeface="+mn-ea"/>
                <a:cs typeface="Times New Roman" panose="02020603050405020304" pitchFamily="18" charset="0"/>
              </a:rPr>
              <a:t> </a:t>
            </a:r>
          </a:p>
          <a:p>
            <a:r>
              <a:rPr lang="zh-CN" altLang="en-US" sz="2000" b="0" dirty="0">
                <a:latin typeface="Times New Roman" panose="02020603050405020304" pitchFamily="18" charset="0"/>
                <a:ea typeface="+mn-ea"/>
                <a:cs typeface="Times New Roman" panose="02020603050405020304" pitchFamily="18" charset="0"/>
              </a:rPr>
              <a:t>将多张图像输入网络，收集特征向量</a:t>
            </a:r>
            <a:endParaRPr lang="en-US" altLang="zh-CN" sz="2000" b="0" dirty="0">
              <a:latin typeface="Times New Roman" panose="02020603050405020304" pitchFamily="18" charset="0"/>
              <a:ea typeface="+mn-ea"/>
              <a:cs typeface="Times New Roman" panose="02020603050405020304" pitchFamily="18" charset="0"/>
            </a:endParaRPr>
          </a:p>
        </p:txBody>
      </p:sp>
      <p:cxnSp>
        <p:nvCxnSpPr>
          <p:cNvPr id="8" name="直接箭头连接符 7"/>
          <p:cNvCxnSpPr>
            <a:stCxn id="9" idx="1"/>
            <a:endCxn id="6" idx="0"/>
          </p:cNvCxnSpPr>
          <p:nvPr/>
        </p:nvCxnSpPr>
        <p:spPr bwMode="auto">
          <a:xfrm flipH="1">
            <a:off x="4091236" y="4477762"/>
            <a:ext cx="3070744" cy="823446"/>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9" name="文本框 8"/>
          <p:cNvSpPr txBox="1"/>
          <p:nvPr/>
        </p:nvSpPr>
        <p:spPr>
          <a:xfrm>
            <a:off x="7161980" y="4293096"/>
            <a:ext cx="1368152" cy="369332"/>
          </a:xfrm>
          <a:prstGeom prst="rect">
            <a:avLst/>
          </a:prstGeom>
          <a:solidFill>
            <a:schemeClr val="bg1"/>
          </a:solidFill>
          <a:ln w="9525" cap="flat" cmpd="sng" algn="ctr">
            <a:solidFill>
              <a:schemeClr val="bg1"/>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marR="0" indent="0" algn="ctr" defTabSz="914400" eaLnBrk="1" latinLnBrk="0" hangingPunct="1">
              <a:lnSpc>
                <a:spcPct val="100000"/>
              </a:lnSpc>
              <a:buClrTx/>
              <a:buSzTx/>
              <a:buFontTx/>
              <a:buNone/>
              <a:defRPr b="0">
                <a:latin typeface="Times New Roman" panose="02020603050405020304" pitchFamily="18" charset="0"/>
                <a:ea typeface="+mn-ea"/>
                <a:cs typeface="Times New Roman" panose="02020603050405020304" pitchFamily="18" charset="0"/>
              </a:defRPr>
            </a:lvl1pPr>
          </a:lstStyle>
          <a:p>
            <a:r>
              <a:rPr lang="en-US" altLang="zh-CN" sz="2000" dirty="0"/>
              <a:t>FC7 layer</a:t>
            </a:r>
            <a:endParaRPr lang="zh-CN" altLang="en-US" sz="2000" dirty="0"/>
          </a:p>
        </p:txBody>
      </p:sp>
    </p:spTree>
    <p:extLst>
      <p:ext uri="{BB962C8B-B14F-4D97-AF65-F5344CB8AC3E}">
        <p14:creationId xmlns:p14="http://schemas.microsoft.com/office/powerpoint/2010/main" val="1797818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95536" y="338361"/>
            <a:ext cx="7391400" cy="714375"/>
          </a:xfrm>
        </p:spPr>
        <p:txBody>
          <a:bodyPr/>
          <a:lstStyle/>
          <a:p>
            <a:r>
              <a:rPr lang="en-US" altLang="zh-CN" sz="3200" dirty="0"/>
              <a:t>§</a:t>
            </a:r>
            <a:r>
              <a:rPr lang="zh-CN" altLang="en-US" sz="3200" dirty="0"/>
              <a:t>可视化</a:t>
            </a:r>
            <a:r>
              <a:rPr lang="zh-CN" altLang="en-US" sz="3200" dirty="0">
                <a:solidFill>
                  <a:schemeClr val="bg1"/>
                </a:solidFill>
              </a:rPr>
              <a:t>倒数第二层：最近邻</a:t>
            </a:r>
            <a:endParaRPr lang="zh-CN" altLang="en-US" sz="3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4925"/>
            <a:ext cx="9144000" cy="4328331"/>
          </a:xfrm>
          <a:prstGeom prst="rect">
            <a:avLst/>
          </a:prstGeom>
        </p:spPr>
      </p:pic>
      <p:sp>
        <p:nvSpPr>
          <p:cNvPr id="6" name="矩形 5"/>
          <p:cNvSpPr/>
          <p:nvPr/>
        </p:nvSpPr>
        <p:spPr>
          <a:xfrm>
            <a:off x="0" y="6550223"/>
            <a:ext cx="9144000" cy="307777"/>
          </a:xfrm>
          <a:prstGeom prst="rect">
            <a:avLst/>
          </a:prstGeom>
        </p:spPr>
        <p:txBody>
          <a:bodyPr wrap="square">
            <a:spAutoFit/>
          </a:bodyPr>
          <a:lstStyle/>
          <a:p>
            <a:pPr algn="just"/>
            <a:r>
              <a:rPr lang="en-US" altLang="zh-CN" sz="1400" b="0" dirty="0" err="1">
                <a:latin typeface="Times New Roman" panose="02020603050405020304" pitchFamily="18" charset="0"/>
                <a:cs typeface="Times New Roman" panose="02020603050405020304" pitchFamily="18" charset="0"/>
              </a:rPr>
              <a:t>Krizhevsky</a:t>
            </a:r>
            <a:r>
              <a:rPr lang="en-US" altLang="zh-CN" sz="1400" b="0" dirty="0">
                <a:latin typeface="Times New Roman" panose="02020603050405020304" pitchFamily="18" charset="0"/>
                <a:cs typeface="Times New Roman" panose="02020603050405020304" pitchFamily="18" charset="0"/>
              </a:rPr>
              <a:t> et al, “ImageNet Classification with Deep Convolutional Neural Networks”, NIPS 2012.</a:t>
            </a:r>
            <a:endParaRPr lang="zh-CN" altLang="en-US" sz="1400" b="0" dirty="0">
              <a:latin typeface="Times New Roman" panose="02020603050405020304" pitchFamily="18" charset="0"/>
              <a:cs typeface="Times New Roman" panose="02020603050405020304" pitchFamily="18" charset="0"/>
            </a:endParaRPr>
          </a:p>
        </p:txBody>
      </p:sp>
      <p:sp>
        <p:nvSpPr>
          <p:cNvPr id="7" name="矩形 6"/>
          <p:cNvSpPr/>
          <p:nvPr/>
        </p:nvSpPr>
        <p:spPr bwMode="auto">
          <a:xfrm>
            <a:off x="0" y="1412776"/>
            <a:ext cx="5436096" cy="576064"/>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ndParaRPr>
          </a:p>
        </p:txBody>
      </p:sp>
      <p:sp>
        <p:nvSpPr>
          <p:cNvPr id="8" name="矩形 7"/>
          <p:cNvSpPr/>
          <p:nvPr/>
        </p:nvSpPr>
        <p:spPr>
          <a:xfrm>
            <a:off x="395536" y="5875429"/>
            <a:ext cx="8352928" cy="6499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just"/>
            <a:r>
              <a:rPr lang="zh-CN" altLang="en-US" b="0" dirty="0">
                <a:latin typeface="Times New Roman" panose="02020603050405020304" pitchFamily="18" charset="0"/>
                <a:ea typeface="+mn-ea"/>
                <a:cs typeface="Times New Roman" panose="02020603050405020304" pitchFamily="18" charset="0"/>
              </a:rPr>
              <a:t>在特征空间中，即使原像素差距很大，也能匹配到实际很相似的图像。比如大象站在左侧和站在右侧的图像在特征空间中是很相似的。</a:t>
            </a:r>
          </a:p>
        </p:txBody>
      </p:sp>
    </p:spTree>
    <p:extLst>
      <p:ext uri="{BB962C8B-B14F-4D97-AF65-F5344CB8AC3E}">
        <p14:creationId xmlns:p14="http://schemas.microsoft.com/office/powerpoint/2010/main" val="2012342551"/>
      </p:ext>
    </p:extLst>
  </p:cSld>
  <p:clrMapOvr>
    <a:masterClrMapping/>
  </p:clrMapOvr>
</p:sld>
</file>

<file path=ppt/theme/theme1.xml><?xml version="1.0" encoding="utf-8"?>
<a:theme xmlns:a="http://schemas.openxmlformats.org/drawingml/2006/main" name="13">
  <a:themeElements>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3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13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13</Template>
  <TotalTime>6206</TotalTime>
  <Words>5678</Words>
  <Application>Microsoft Office PowerPoint</Application>
  <PresentationFormat>全屏显示(4:3)</PresentationFormat>
  <Paragraphs>362</Paragraphs>
  <Slides>73</Slides>
  <Notes>33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1" baseType="lpstr">
      <vt:lpstr>宋体</vt:lpstr>
      <vt:lpstr>Arial</vt:lpstr>
      <vt:lpstr>Calibri</vt:lpstr>
      <vt:lpstr>Cambria Math</vt:lpstr>
      <vt:lpstr>Times New Roman</vt:lpstr>
      <vt:lpstr>Wingdings</vt:lpstr>
      <vt:lpstr>13</vt:lpstr>
      <vt:lpstr>位图图像</vt:lpstr>
      <vt:lpstr>第十六讲 可视化与理解CNN</vt:lpstr>
      <vt:lpstr>§回顾：计算机视觉任务</vt:lpstr>
      <vt:lpstr>PowerPoint 演示文稿</vt:lpstr>
      <vt:lpstr>§特征可视化</vt:lpstr>
      <vt:lpstr>§从视觉角度解释线性分类器</vt:lpstr>
      <vt:lpstr>§可视化第一层卷积核</vt:lpstr>
      <vt:lpstr>§可视化第一层卷积核</vt:lpstr>
      <vt:lpstr>§可视化倒数第二层</vt:lpstr>
      <vt:lpstr>§可视化倒数第二层：最近邻</vt:lpstr>
      <vt:lpstr>§可视化倒数第二层：降维</vt:lpstr>
      <vt:lpstr>§可视化倒数第二层：降维</vt:lpstr>
      <vt:lpstr>§可视化激活图</vt:lpstr>
      <vt:lpstr>§最大激活块</vt:lpstr>
      <vt:lpstr>§哪些像素对分类起作用？</vt:lpstr>
      <vt:lpstr>§哪些像素对分类起作用？</vt:lpstr>
      <vt:lpstr>§哪些像素对分类起作用？</vt:lpstr>
      <vt:lpstr>§显著图</vt:lpstr>
      <vt:lpstr>§显著图：语义分割</vt:lpstr>
      <vt:lpstr>§显著图：揭露偏见</vt:lpstr>
      <vt:lpstr>§引导式反向传播</vt:lpstr>
      <vt:lpstr>§引导式反向传播</vt:lpstr>
      <vt:lpstr>§可视化CNN特征：梯度上升</vt:lpstr>
      <vt:lpstr>§可视化CNN特征：梯度上升</vt:lpstr>
      <vt:lpstr>§可视化CNN特征：梯度上升</vt:lpstr>
      <vt:lpstr>§可视化CNN特征：梯度上升</vt:lpstr>
      <vt:lpstr>§可视化CNN特征：梯度上升</vt:lpstr>
      <vt:lpstr>§可视化CNN特征：梯度上升</vt:lpstr>
      <vt:lpstr>§可视化CNN特征：梯度上升</vt:lpstr>
      <vt:lpstr>§可视化CNN特征：梯度上升</vt:lpstr>
      <vt:lpstr>§可视化CNN特征：梯度上升</vt:lpstr>
      <vt:lpstr>§愚弄图像/对抗样本</vt:lpstr>
      <vt:lpstr>§愚弄图像/对抗样本</vt:lpstr>
      <vt:lpstr>PowerPoint 演示文稿</vt:lpstr>
      <vt:lpstr>§DeepDream：放大现有特征</vt:lpstr>
      <vt:lpstr>§DeepDream</vt:lpstr>
      <vt:lpstr>§DeepDream</vt:lpstr>
      <vt:lpstr>§DeepDream</vt:lpstr>
      <vt:lpstr>§DeepDream</vt:lpstr>
      <vt:lpstr>§DeepDream</vt:lpstr>
      <vt:lpstr>§DeepDream</vt:lpstr>
      <vt:lpstr>PowerPoint 演示文稿</vt:lpstr>
      <vt:lpstr>§特征反演</vt:lpstr>
      <vt:lpstr>§特征反演</vt:lpstr>
      <vt:lpstr>§纹理合成</vt:lpstr>
      <vt:lpstr>§纹理合成：最近邻</vt:lpstr>
      <vt:lpstr>§神经纹理合成：格拉姆矩阵</vt:lpstr>
      <vt:lpstr>§神经纹理合成：格拉姆矩阵</vt:lpstr>
      <vt:lpstr>§神经纹理合成</vt:lpstr>
      <vt:lpstr>§神经纹理合成</vt:lpstr>
      <vt:lpstr>§神经纹理合成</vt:lpstr>
      <vt:lpstr>§神经纹理合成</vt:lpstr>
      <vt:lpstr>§神经纹理合成</vt:lpstr>
      <vt:lpstr>§神经纹理合成：纹理 = 艺术</vt:lpstr>
      <vt:lpstr>§神经风格迁移：特征 + 格拉姆重构</vt:lpstr>
      <vt:lpstr>§神经风格迁移</vt:lpstr>
      <vt:lpstr>§神经风格迁移架构</vt:lpstr>
      <vt:lpstr>§神经风格迁移架构</vt:lpstr>
      <vt:lpstr>§神经风格迁移过程</vt:lpstr>
      <vt:lpstr>§神经风格迁移示例</vt:lpstr>
      <vt:lpstr>§神经风格迁移</vt:lpstr>
      <vt:lpstr>§神经风格迁移</vt:lpstr>
      <vt:lpstr>§神经风格迁移：多风格图像</vt:lpstr>
      <vt:lpstr>§神经风格迁移：多风格图像</vt:lpstr>
      <vt:lpstr>§神经风格迁移</vt:lpstr>
      <vt:lpstr>§快速风格迁移</vt:lpstr>
      <vt:lpstr>§快速风格迁移</vt:lpstr>
      <vt:lpstr>§快速风格迁移</vt:lpstr>
      <vt:lpstr>§归一化方法</vt:lpstr>
      <vt:lpstr>§一个网络，多种风格</vt:lpstr>
      <vt:lpstr>§一个网络，多种风格</vt:lpstr>
      <vt:lpstr>§总结</vt:lpstr>
      <vt:lpstr>PowerPoint 演示文稿</vt:lpstr>
      <vt:lpstr>§今日任务</vt:lpstr>
    </vt:vector>
  </TitlesOfParts>
  <Company>xmutkk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多媒体设备培训</dc:title>
  <dc:creator>教育技术服务中心</dc:creator>
  <cp:lastModifiedBy>Eric</cp:lastModifiedBy>
  <cp:revision>1134</cp:revision>
  <dcterms:created xsi:type="dcterms:W3CDTF">2012-08-21T14:34:00Z</dcterms:created>
  <dcterms:modified xsi:type="dcterms:W3CDTF">2020-11-18T13:06:13Z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